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notesMasterIdLst>
    <p:notesMasterId r:id="rId42"/>
  </p:notesMasterIdLst>
  <p:handoutMasterIdLst>
    <p:handoutMasterId r:id="rId43"/>
  </p:handoutMasterIdLst>
  <p:sldIdLst>
    <p:sldId id="769" r:id="rId2"/>
    <p:sldId id="770" r:id="rId3"/>
    <p:sldId id="771" r:id="rId4"/>
    <p:sldId id="772" r:id="rId5"/>
    <p:sldId id="743" r:id="rId6"/>
    <p:sldId id="730" r:id="rId7"/>
    <p:sldId id="744" r:id="rId8"/>
    <p:sldId id="731" r:id="rId9"/>
    <p:sldId id="745" r:id="rId10"/>
    <p:sldId id="751" r:id="rId11"/>
    <p:sldId id="749" r:id="rId12"/>
    <p:sldId id="752" r:id="rId13"/>
    <p:sldId id="753" r:id="rId14"/>
    <p:sldId id="754" r:id="rId15"/>
    <p:sldId id="758" r:id="rId16"/>
    <p:sldId id="732" r:id="rId17"/>
    <p:sldId id="759" r:id="rId18"/>
    <p:sldId id="760" r:id="rId19"/>
    <p:sldId id="733" r:id="rId20"/>
    <p:sldId id="761" r:id="rId21"/>
    <p:sldId id="729" r:id="rId22"/>
    <p:sldId id="762" r:id="rId23"/>
    <p:sldId id="728" r:id="rId24"/>
    <p:sldId id="734" r:id="rId25"/>
    <p:sldId id="739" r:id="rId26"/>
    <p:sldId id="740" r:id="rId27"/>
    <p:sldId id="741" r:id="rId28"/>
    <p:sldId id="742" r:id="rId29"/>
    <p:sldId id="738" r:id="rId30"/>
    <p:sldId id="269" r:id="rId31"/>
    <p:sldId id="270" r:id="rId32"/>
    <p:sldId id="260" r:id="rId33"/>
    <p:sldId id="768" r:id="rId34"/>
    <p:sldId id="261" r:id="rId35"/>
    <p:sldId id="271" r:id="rId36"/>
    <p:sldId id="764" r:id="rId37"/>
    <p:sldId id="763" r:id="rId38"/>
    <p:sldId id="765" r:id="rId39"/>
    <p:sldId id="773" r:id="rId40"/>
    <p:sldId id="262" r:id="rId41"/>
  </p:sldIdLst>
  <p:sldSz cx="12192000" cy="6858000"/>
  <p:notesSz cx="9144000" cy="6858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a Hamdi" initials="MH" lastIdx="11" clrIdx="0">
    <p:extLst>
      <p:ext uri="{19B8F6BF-5375-455C-9EA6-DF929625EA0E}">
        <p15:presenceInfo xmlns:p15="http://schemas.microsoft.com/office/powerpoint/2012/main" userId="Mona Hamdi" providerId="None"/>
      </p:ext>
    </p:extLst>
  </p:cmAuthor>
  <p:cmAuthor id="2" name="Yahia El-Masry" initials="YEM" lastIdx="3" clrIdx="1">
    <p:extLst>
      <p:ext uri="{19B8F6BF-5375-455C-9EA6-DF929625EA0E}">
        <p15:presenceInfo xmlns:p15="http://schemas.microsoft.com/office/powerpoint/2012/main" userId="b6a459872923135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92"/>
    <a:srgbClr val="FF9201"/>
    <a:srgbClr val="9BB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64" autoAdjust="0"/>
    <p:restoredTop sz="94660"/>
  </p:normalViewPr>
  <p:slideViewPr>
    <p:cSldViewPr snapToGrid="0">
      <p:cViewPr varScale="1">
        <p:scale>
          <a:sx n="80" d="100"/>
          <a:sy n="80" d="100"/>
        </p:scale>
        <p:origin x="91" y="53"/>
      </p:cViewPr>
      <p:guideLst>
        <p:guide orient="horz" pos="2256"/>
        <p:guide pos="51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86\Desktop\Motor%20efficiency%20class%20-%20Cop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86\Desktop\Motor%20efficiency%20class%20-%20Cop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hmed\Desktop\New%20Microsoft%20Excel%20Worksheet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86\Desktop\Motor%20efficiency%20class%20-%20Cop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accent1"/>
                </a:solidFill>
              </a:rPr>
              <a:t>Efficiency</a:t>
            </a:r>
            <a:r>
              <a:rPr lang="en-US" sz="2400" b="1" baseline="0" dirty="0">
                <a:solidFill>
                  <a:schemeClr val="accent1"/>
                </a:solidFill>
              </a:rPr>
              <a:t> for different ratings</a:t>
            </a:r>
            <a:endParaRPr lang="en-US" sz="2400" b="1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0.28021571925443967"/>
          <c:y val="1.15517660103383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093037485684321"/>
          <c:y val="0.15323440352410725"/>
          <c:w val="0.73249958493134038"/>
          <c:h val="0.61319798362559896"/>
        </c:manualLayout>
      </c:layout>
      <c:lineChart>
        <c:grouping val="standard"/>
        <c:varyColors val="0"/>
        <c:ser>
          <c:idx val="0"/>
          <c:order val="0"/>
          <c:tx>
            <c:strRef>
              <c:f>'Efficiency class look up table'!$B$9:$E$9</c:f>
              <c:strCache>
                <c:ptCount val="1"/>
                <c:pt idx="0">
                  <c:v>IE1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table'!$C$18:$C$45</c:f>
              <c:numCache>
                <c:formatCode>0.0%</c:formatCode>
                <c:ptCount val="28"/>
                <c:pt idx="0">
                  <c:v>0.72099999999999997</c:v>
                </c:pt>
                <c:pt idx="1">
                  <c:v>0.75</c:v>
                </c:pt>
                <c:pt idx="2">
                  <c:v>0.77200000000000002</c:v>
                </c:pt>
                <c:pt idx="3">
                  <c:v>0.79700000000000004</c:v>
                </c:pt>
                <c:pt idx="4">
                  <c:v>0.81499999999999995</c:v>
                </c:pt>
                <c:pt idx="5">
                  <c:v>0.83099999999999996</c:v>
                </c:pt>
                <c:pt idx="6">
                  <c:v>0.84699999999999998</c:v>
                </c:pt>
                <c:pt idx="7">
                  <c:v>0.86</c:v>
                </c:pt>
                <c:pt idx="8">
                  <c:v>0.87599999999999989</c:v>
                </c:pt>
                <c:pt idx="9">
                  <c:v>0.88700000000000001</c:v>
                </c:pt>
                <c:pt idx="10">
                  <c:v>0.89300000000000002</c:v>
                </c:pt>
                <c:pt idx="11">
                  <c:v>0.89900000000000002</c:v>
                </c:pt>
                <c:pt idx="12">
                  <c:v>0.90700000000000003</c:v>
                </c:pt>
                <c:pt idx="13">
                  <c:v>0.91200000000000003</c:v>
                </c:pt>
                <c:pt idx="14">
                  <c:v>0.91700000000000004</c:v>
                </c:pt>
                <c:pt idx="15">
                  <c:v>0.92099999999999993</c:v>
                </c:pt>
                <c:pt idx="16">
                  <c:v>0.92700000000000005</c:v>
                </c:pt>
                <c:pt idx="17">
                  <c:v>0.93</c:v>
                </c:pt>
                <c:pt idx="18">
                  <c:v>0.93299999999999994</c:v>
                </c:pt>
                <c:pt idx="19">
                  <c:v>0.93500000000000005</c:v>
                </c:pt>
                <c:pt idx="20">
                  <c:v>0.93799999999999994</c:v>
                </c:pt>
                <c:pt idx="21">
                  <c:v>0.94</c:v>
                </c:pt>
                <c:pt idx="22">
                  <c:v>0.94</c:v>
                </c:pt>
                <c:pt idx="23">
                  <c:v>0.94</c:v>
                </c:pt>
                <c:pt idx="24">
                  <c:v>0.94</c:v>
                </c:pt>
                <c:pt idx="25">
                  <c:v>0.94</c:v>
                </c:pt>
                <c:pt idx="26">
                  <c:v>0.94</c:v>
                </c:pt>
                <c:pt idx="27">
                  <c:v>0.94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9D-4EDA-97C4-45393DAC1475}"/>
            </c:ext>
          </c:extLst>
        </c:ser>
        <c:ser>
          <c:idx val="1"/>
          <c:order val="1"/>
          <c:tx>
            <c:strRef>
              <c:f>'Efficiency class look up table'!$F$9:$I$9</c:f>
              <c:strCache>
                <c:ptCount val="1"/>
                <c:pt idx="0">
                  <c:v>IE2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table'!$G$18:$G$45</c:f>
              <c:numCache>
                <c:formatCode>0.0%</c:formatCode>
                <c:ptCount val="28"/>
                <c:pt idx="0">
                  <c:v>0.79599999999999993</c:v>
                </c:pt>
                <c:pt idx="1">
                  <c:v>0.81400000000000006</c:v>
                </c:pt>
                <c:pt idx="2">
                  <c:v>0.82799999999999996</c:v>
                </c:pt>
                <c:pt idx="3">
                  <c:v>0.84299999999999997</c:v>
                </c:pt>
                <c:pt idx="4">
                  <c:v>0.85499999999999998</c:v>
                </c:pt>
                <c:pt idx="5">
                  <c:v>0.86599999999999999</c:v>
                </c:pt>
                <c:pt idx="6">
                  <c:v>0.877</c:v>
                </c:pt>
                <c:pt idx="7">
                  <c:v>0.88700000000000001</c:v>
                </c:pt>
                <c:pt idx="8">
                  <c:v>0.89800000000000002</c:v>
                </c:pt>
                <c:pt idx="9">
                  <c:v>0.90599999999999992</c:v>
                </c:pt>
                <c:pt idx="10">
                  <c:v>0.91200000000000003</c:v>
                </c:pt>
                <c:pt idx="11">
                  <c:v>0.91599999999999993</c:v>
                </c:pt>
                <c:pt idx="12">
                  <c:v>0.92299999999999993</c:v>
                </c:pt>
                <c:pt idx="13">
                  <c:v>0.92700000000000005</c:v>
                </c:pt>
                <c:pt idx="14">
                  <c:v>0.93099999999999994</c:v>
                </c:pt>
                <c:pt idx="15">
                  <c:v>0.93500000000000005</c:v>
                </c:pt>
                <c:pt idx="16">
                  <c:v>0.94</c:v>
                </c:pt>
                <c:pt idx="17">
                  <c:v>0.94200000000000006</c:v>
                </c:pt>
                <c:pt idx="18">
                  <c:v>0.94499999999999995</c:v>
                </c:pt>
                <c:pt idx="19">
                  <c:v>0.94700000000000006</c:v>
                </c:pt>
                <c:pt idx="20">
                  <c:v>0.94900000000000007</c:v>
                </c:pt>
                <c:pt idx="21">
                  <c:v>0.95099999999999996</c:v>
                </c:pt>
                <c:pt idx="22">
                  <c:v>0.95099999999999996</c:v>
                </c:pt>
                <c:pt idx="23">
                  <c:v>0.95099999999999996</c:v>
                </c:pt>
                <c:pt idx="24">
                  <c:v>0.95099999999999996</c:v>
                </c:pt>
                <c:pt idx="25">
                  <c:v>0.95099999999999996</c:v>
                </c:pt>
                <c:pt idx="26">
                  <c:v>0.95099999999999996</c:v>
                </c:pt>
                <c:pt idx="27">
                  <c:v>0.95099999999999996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9D-4EDA-97C4-45393DAC1475}"/>
            </c:ext>
          </c:extLst>
        </c:ser>
        <c:ser>
          <c:idx val="2"/>
          <c:order val="2"/>
          <c:tx>
            <c:strRef>
              <c:f>'Efficiency class look up table'!$J$9:$M$9</c:f>
              <c:strCache>
                <c:ptCount val="1"/>
                <c:pt idx="0">
                  <c:v>IE3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table'!$K$18:$K$45</c:f>
              <c:numCache>
                <c:formatCode>0.0%</c:formatCode>
                <c:ptCount val="28"/>
                <c:pt idx="0">
                  <c:v>0.82499999999999996</c:v>
                </c:pt>
                <c:pt idx="1">
                  <c:v>0.84099999999999997</c:v>
                </c:pt>
                <c:pt idx="2">
                  <c:v>0.85299999999999998</c:v>
                </c:pt>
                <c:pt idx="3">
                  <c:v>0.86699999999999999</c:v>
                </c:pt>
                <c:pt idx="4">
                  <c:v>0.877</c:v>
                </c:pt>
                <c:pt idx="5">
                  <c:v>0.8859999999999999</c:v>
                </c:pt>
                <c:pt idx="6">
                  <c:v>0.89599999999999991</c:v>
                </c:pt>
                <c:pt idx="7">
                  <c:v>0.90400000000000003</c:v>
                </c:pt>
                <c:pt idx="8">
                  <c:v>0.91400000000000003</c:v>
                </c:pt>
                <c:pt idx="9">
                  <c:v>0.92099999999999993</c:v>
                </c:pt>
                <c:pt idx="10">
                  <c:v>0.92599999999999993</c:v>
                </c:pt>
                <c:pt idx="11">
                  <c:v>0.93</c:v>
                </c:pt>
                <c:pt idx="12">
                  <c:v>0.93599999999999994</c:v>
                </c:pt>
                <c:pt idx="13">
                  <c:v>0.93900000000000006</c:v>
                </c:pt>
                <c:pt idx="14">
                  <c:v>0.94200000000000006</c:v>
                </c:pt>
                <c:pt idx="15">
                  <c:v>0.94599999999999995</c:v>
                </c:pt>
                <c:pt idx="16">
                  <c:v>0.95</c:v>
                </c:pt>
                <c:pt idx="17">
                  <c:v>0.95200000000000007</c:v>
                </c:pt>
                <c:pt idx="18">
                  <c:v>0.95400000000000007</c:v>
                </c:pt>
                <c:pt idx="19">
                  <c:v>0.95599999999999996</c:v>
                </c:pt>
                <c:pt idx="20">
                  <c:v>0.95799999999999996</c:v>
                </c:pt>
                <c:pt idx="21">
                  <c:v>0.96</c:v>
                </c:pt>
                <c:pt idx="22">
                  <c:v>0.96</c:v>
                </c:pt>
                <c:pt idx="23">
                  <c:v>0.96</c:v>
                </c:pt>
                <c:pt idx="24">
                  <c:v>0.96</c:v>
                </c:pt>
                <c:pt idx="25">
                  <c:v>0.96</c:v>
                </c:pt>
                <c:pt idx="26">
                  <c:v>0.96</c:v>
                </c:pt>
                <c:pt idx="27">
                  <c:v>0.96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69D-4EDA-97C4-45393DAC1475}"/>
            </c:ext>
          </c:extLst>
        </c:ser>
        <c:ser>
          <c:idx val="3"/>
          <c:order val="3"/>
          <c:tx>
            <c:strRef>
              <c:f>'Efficiency class look up table'!$N$9:$Q$9</c:f>
              <c:strCache>
                <c:ptCount val="1"/>
                <c:pt idx="0">
                  <c:v>IE4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table'!$O$18:$O$45</c:f>
              <c:numCache>
                <c:formatCode>0.0%</c:formatCode>
                <c:ptCount val="28"/>
                <c:pt idx="0">
                  <c:v>0.85699999999999998</c:v>
                </c:pt>
                <c:pt idx="1">
                  <c:v>0.872</c:v>
                </c:pt>
                <c:pt idx="2">
                  <c:v>0.88200000000000001</c:v>
                </c:pt>
                <c:pt idx="3">
                  <c:v>0.89500000000000002</c:v>
                </c:pt>
                <c:pt idx="4">
                  <c:v>0.90400000000000003</c:v>
                </c:pt>
                <c:pt idx="5">
                  <c:v>0.91099999999999992</c:v>
                </c:pt>
                <c:pt idx="6">
                  <c:v>0.91900000000000004</c:v>
                </c:pt>
                <c:pt idx="7">
                  <c:v>0.92599999999999993</c:v>
                </c:pt>
                <c:pt idx="8">
                  <c:v>0.93299999999999994</c:v>
                </c:pt>
                <c:pt idx="9">
                  <c:v>0.93900000000000006</c:v>
                </c:pt>
                <c:pt idx="10">
                  <c:v>0.94200000000000006</c:v>
                </c:pt>
                <c:pt idx="11">
                  <c:v>0.94499999999999995</c:v>
                </c:pt>
                <c:pt idx="12">
                  <c:v>0.94900000000000007</c:v>
                </c:pt>
                <c:pt idx="13">
                  <c:v>0.95200000000000007</c:v>
                </c:pt>
                <c:pt idx="14">
                  <c:v>0.95400000000000007</c:v>
                </c:pt>
                <c:pt idx="15">
                  <c:v>0.95700000000000007</c:v>
                </c:pt>
                <c:pt idx="16">
                  <c:v>0.96</c:v>
                </c:pt>
                <c:pt idx="17">
                  <c:v>0.96099999999999997</c:v>
                </c:pt>
                <c:pt idx="18">
                  <c:v>0.96299999999999997</c:v>
                </c:pt>
                <c:pt idx="19">
                  <c:v>0.96400000000000008</c:v>
                </c:pt>
                <c:pt idx="20">
                  <c:v>0.96599999999999997</c:v>
                </c:pt>
                <c:pt idx="21">
                  <c:v>0.96700000000000008</c:v>
                </c:pt>
                <c:pt idx="22">
                  <c:v>0.96700000000000008</c:v>
                </c:pt>
                <c:pt idx="23">
                  <c:v>0.96700000000000008</c:v>
                </c:pt>
                <c:pt idx="24">
                  <c:v>0.96700000000000008</c:v>
                </c:pt>
                <c:pt idx="25">
                  <c:v>0.96700000000000008</c:v>
                </c:pt>
                <c:pt idx="26">
                  <c:v>0.96700000000000008</c:v>
                </c:pt>
                <c:pt idx="27">
                  <c:v>0.96700000000000008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69D-4EDA-97C4-45393DAC1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6490304"/>
        <c:axId val="1576494112"/>
      </c:lineChart>
      <c:catAx>
        <c:axId val="1576490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baseline="0" dirty="0">
                    <a:solidFill>
                      <a:schemeClr val="accent1"/>
                    </a:solidFill>
                  </a:rPr>
                  <a:t>Motor in KW</a:t>
                </a:r>
                <a:endParaRPr lang="en-US" sz="2400" b="1" dirty="0">
                  <a:solidFill>
                    <a:schemeClr val="accent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2561237403923297"/>
              <c:y val="0.91270184891927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6494112"/>
        <c:crosses val="autoZero"/>
        <c:auto val="0"/>
        <c:lblAlgn val="ctr"/>
        <c:lblOffset val="100"/>
        <c:noMultiLvlLbl val="0"/>
      </c:catAx>
      <c:valAx>
        <c:axId val="1576494112"/>
        <c:scaling>
          <c:orientation val="minMax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chemeClr val="accent1"/>
                    </a:solidFill>
                  </a:rPr>
                  <a:t>Efficiency </a:t>
                </a:r>
                <a:r>
                  <a:rPr lang="en-US" sz="2400" b="1" baseline="0">
                    <a:solidFill>
                      <a:schemeClr val="accent1"/>
                    </a:solidFill>
                  </a:rPr>
                  <a:t> </a:t>
                </a:r>
                <a:r>
                  <a:rPr lang="en-US" sz="2400" b="1" baseline="0" dirty="0">
                    <a:solidFill>
                      <a:schemeClr val="accent1"/>
                    </a:solidFill>
                  </a:rPr>
                  <a:t>(%)</a:t>
                </a:r>
                <a:endParaRPr lang="en-US" sz="2400" b="1" dirty="0">
                  <a:solidFill>
                    <a:schemeClr val="accent1"/>
                  </a:solidFill>
                </a:endParaRPr>
              </a:p>
            </c:rich>
          </c:tx>
          <c:layout>
            <c:manualLayout>
              <c:xMode val="edge"/>
              <c:yMode val="edge"/>
              <c:x val="2.9765319032975596E-2"/>
              <c:y val="0.318663651686057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649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299149025439962"/>
          <c:y val="0.46198900490176908"/>
          <c:w val="0.40564832136706414"/>
          <c:h val="0.179906248777741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accent1"/>
                </a:solidFill>
              </a:rPr>
              <a:t>Efficiency</a:t>
            </a:r>
            <a:r>
              <a:rPr lang="en-US" sz="2400" b="1" baseline="0" dirty="0">
                <a:solidFill>
                  <a:schemeClr val="accent1"/>
                </a:solidFill>
              </a:rPr>
              <a:t> for different ratings</a:t>
            </a:r>
            <a:endParaRPr lang="en-US" sz="2400" b="1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0.28021571925443967"/>
          <c:y val="1.15517660103383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093037485684321"/>
          <c:y val="0.15323440352410725"/>
          <c:w val="0.73249958493134038"/>
          <c:h val="0.61319798362559896"/>
        </c:manualLayout>
      </c:layout>
      <c:lineChart>
        <c:grouping val="standard"/>
        <c:varyColors val="0"/>
        <c:ser>
          <c:idx val="0"/>
          <c:order val="0"/>
          <c:tx>
            <c:strRef>
              <c:f>'Efficiency class look up table'!$B$9:$E$9</c:f>
              <c:strCache>
                <c:ptCount val="1"/>
                <c:pt idx="0">
                  <c:v>IE1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table'!$C$18:$C$45</c:f>
              <c:numCache>
                <c:formatCode>0.0%</c:formatCode>
                <c:ptCount val="28"/>
                <c:pt idx="0">
                  <c:v>0.72099999999999997</c:v>
                </c:pt>
                <c:pt idx="1">
                  <c:v>0.75</c:v>
                </c:pt>
                <c:pt idx="2">
                  <c:v>0.77200000000000002</c:v>
                </c:pt>
                <c:pt idx="3">
                  <c:v>0.79700000000000004</c:v>
                </c:pt>
                <c:pt idx="4">
                  <c:v>0.81499999999999995</c:v>
                </c:pt>
                <c:pt idx="5">
                  <c:v>0.83099999999999996</c:v>
                </c:pt>
                <c:pt idx="6">
                  <c:v>0.84699999999999998</c:v>
                </c:pt>
                <c:pt idx="7">
                  <c:v>0.86</c:v>
                </c:pt>
                <c:pt idx="8">
                  <c:v>0.87599999999999989</c:v>
                </c:pt>
                <c:pt idx="9">
                  <c:v>0.88700000000000001</c:v>
                </c:pt>
                <c:pt idx="10">
                  <c:v>0.89300000000000002</c:v>
                </c:pt>
                <c:pt idx="11">
                  <c:v>0.89900000000000002</c:v>
                </c:pt>
                <c:pt idx="12">
                  <c:v>0.90700000000000003</c:v>
                </c:pt>
                <c:pt idx="13">
                  <c:v>0.91200000000000003</c:v>
                </c:pt>
                <c:pt idx="14">
                  <c:v>0.91700000000000004</c:v>
                </c:pt>
                <c:pt idx="15">
                  <c:v>0.92099999999999993</c:v>
                </c:pt>
                <c:pt idx="16">
                  <c:v>0.92700000000000005</c:v>
                </c:pt>
                <c:pt idx="17">
                  <c:v>0.93</c:v>
                </c:pt>
                <c:pt idx="18">
                  <c:v>0.93299999999999994</c:v>
                </c:pt>
                <c:pt idx="19">
                  <c:v>0.93500000000000005</c:v>
                </c:pt>
                <c:pt idx="20">
                  <c:v>0.93799999999999994</c:v>
                </c:pt>
                <c:pt idx="21">
                  <c:v>0.94</c:v>
                </c:pt>
                <c:pt idx="22">
                  <c:v>0.94</c:v>
                </c:pt>
                <c:pt idx="23">
                  <c:v>0.94</c:v>
                </c:pt>
                <c:pt idx="24">
                  <c:v>0.94</c:v>
                </c:pt>
                <c:pt idx="25">
                  <c:v>0.94</c:v>
                </c:pt>
                <c:pt idx="26">
                  <c:v>0.94</c:v>
                </c:pt>
                <c:pt idx="27">
                  <c:v>0.94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A2-453C-8C62-2DB73F126675}"/>
            </c:ext>
          </c:extLst>
        </c:ser>
        <c:ser>
          <c:idx val="1"/>
          <c:order val="1"/>
          <c:tx>
            <c:strRef>
              <c:f>'Efficiency class look up table'!$F$9:$I$9</c:f>
              <c:strCache>
                <c:ptCount val="1"/>
                <c:pt idx="0">
                  <c:v>IE2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table'!$G$18:$G$45</c:f>
              <c:numCache>
                <c:formatCode>0.0%</c:formatCode>
                <c:ptCount val="28"/>
                <c:pt idx="0">
                  <c:v>0.79599999999999993</c:v>
                </c:pt>
                <c:pt idx="1">
                  <c:v>0.81400000000000006</c:v>
                </c:pt>
                <c:pt idx="2">
                  <c:v>0.82799999999999996</c:v>
                </c:pt>
                <c:pt idx="3">
                  <c:v>0.84299999999999997</c:v>
                </c:pt>
                <c:pt idx="4">
                  <c:v>0.85499999999999998</c:v>
                </c:pt>
                <c:pt idx="5">
                  <c:v>0.86599999999999999</c:v>
                </c:pt>
                <c:pt idx="6">
                  <c:v>0.877</c:v>
                </c:pt>
                <c:pt idx="7">
                  <c:v>0.88700000000000001</c:v>
                </c:pt>
                <c:pt idx="8">
                  <c:v>0.89800000000000002</c:v>
                </c:pt>
                <c:pt idx="9">
                  <c:v>0.90599999999999992</c:v>
                </c:pt>
                <c:pt idx="10">
                  <c:v>0.91200000000000003</c:v>
                </c:pt>
                <c:pt idx="11">
                  <c:v>0.91599999999999993</c:v>
                </c:pt>
                <c:pt idx="12">
                  <c:v>0.92299999999999993</c:v>
                </c:pt>
                <c:pt idx="13">
                  <c:v>0.92700000000000005</c:v>
                </c:pt>
                <c:pt idx="14">
                  <c:v>0.93099999999999994</c:v>
                </c:pt>
                <c:pt idx="15">
                  <c:v>0.93500000000000005</c:v>
                </c:pt>
                <c:pt idx="16">
                  <c:v>0.94</c:v>
                </c:pt>
                <c:pt idx="17">
                  <c:v>0.94200000000000006</c:v>
                </c:pt>
                <c:pt idx="18">
                  <c:v>0.94499999999999995</c:v>
                </c:pt>
                <c:pt idx="19">
                  <c:v>0.94700000000000006</c:v>
                </c:pt>
                <c:pt idx="20">
                  <c:v>0.94900000000000007</c:v>
                </c:pt>
                <c:pt idx="21">
                  <c:v>0.95099999999999996</c:v>
                </c:pt>
                <c:pt idx="22">
                  <c:v>0.95099999999999996</c:v>
                </c:pt>
                <c:pt idx="23">
                  <c:v>0.95099999999999996</c:v>
                </c:pt>
                <c:pt idx="24">
                  <c:v>0.95099999999999996</c:v>
                </c:pt>
                <c:pt idx="25">
                  <c:v>0.95099999999999996</c:v>
                </c:pt>
                <c:pt idx="26">
                  <c:v>0.95099999999999996</c:v>
                </c:pt>
                <c:pt idx="27">
                  <c:v>0.95099999999999996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A2-453C-8C62-2DB73F126675}"/>
            </c:ext>
          </c:extLst>
        </c:ser>
        <c:ser>
          <c:idx val="2"/>
          <c:order val="2"/>
          <c:tx>
            <c:strRef>
              <c:f>'Efficiency class look up table'!$J$9:$M$9</c:f>
              <c:strCache>
                <c:ptCount val="1"/>
                <c:pt idx="0">
                  <c:v>IE3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table'!$K$18:$K$45</c:f>
              <c:numCache>
                <c:formatCode>0.0%</c:formatCode>
                <c:ptCount val="28"/>
                <c:pt idx="0">
                  <c:v>0.82499999999999996</c:v>
                </c:pt>
                <c:pt idx="1">
                  <c:v>0.84099999999999997</c:v>
                </c:pt>
                <c:pt idx="2">
                  <c:v>0.85299999999999998</c:v>
                </c:pt>
                <c:pt idx="3">
                  <c:v>0.86699999999999999</c:v>
                </c:pt>
                <c:pt idx="4">
                  <c:v>0.877</c:v>
                </c:pt>
                <c:pt idx="5">
                  <c:v>0.8859999999999999</c:v>
                </c:pt>
                <c:pt idx="6">
                  <c:v>0.89599999999999991</c:v>
                </c:pt>
                <c:pt idx="7">
                  <c:v>0.90400000000000003</c:v>
                </c:pt>
                <c:pt idx="8">
                  <c:v>0.91400000000000003</c:v>
                </c:pt>
                <c:pt idx="9">
                  <c:v>0.92099999999999993</c:v>
                </c:pt>
                <c:pt idx="10">
                  <c:v>0.92599999999999993</c:v>
                </c:pt>
                <c:pt idx="11">
                  <c:v>0.93</c:v>
                </c:pt>
                <c:pt idx="12">
                  <c:v>0.93599999999999994</c:v>
                </c:pt>
                <c:pt idx="13">
                  <c:v>0.93900000000000006</c:v>
                </c:pt>
                <c:pt idx="14">
                  <c:v>0.94200000000000006</c:v>
                </c:pt>
                <c:pt idx="15">
                  <c:v>0.94599999999999995</c:v>
                </c:pt>
                <c:pt idx="16">
                  <c:v>0.95</c:v>
                </c:pt>
                <c:pt idx="17">
                  <c:v>0.95200000000000007</c:v>
                </c:pt>
                <c:pt idx="18">
                  <c:v>0.95400000000000007</c:v>
                </c:pt>
                <c:pt idx="19">
                  <c:v>0.95599999999999996</c:v>
                </c:pt>
                <c:pt idx="20">
                  <c:v>0.95799999999999996</c:v>
                </c:pt>
                <c:pt idx="21">
                  <c:v>0.96</c:v>
                </c:pt>
                <c:pt idx="22">
                  <c:v>0.96</c:v>
                </c:pt>
                <c:pt idx="23">
                  <c:v>0.96</c:v>
                </c:pt>
                <c:pt idx="24">
                  <c:v>0.96</c:v>
                </c:pt>
                <c:pt idx="25">
                  <c:v>0.96</c:v>
                </c:pt>
                <c:pt idx="26">
                  <c:v>0.96</c:v>
                </c:pt>
                <c:pt idx="27">
                  <c:v>0.96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A2-453C-8C62-2DB73F126675}"/>
            </c:ext>
          </c:extLst>
        </c:ser>
        <c:ser>
          <c:idx val="3"/>
          <c:order val="3"/>
          <c:tx>
            <c:strRef>
              <c:f>'Efficiency class look up table'!$N$9:$Q$9</c:f>
              <c:strCache>
                <c:ptCount val="1"/>
                <c:pt idx="0">
                  <c:v>IE4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table'!$O$18:$O$45</c:f>
              <c:numCache>
                <c:formatCode>0.0%</c:formatCode>
                <c:ptCount val="28"/>
                <c:pt idx="0">
                  <c:v>0.85699999999999998</c:v>
                </c:pt>
                <c:pt idx="1">
                  <c:v>0.872</c:v>
                </c:pt>
                <c:pt idx="2">
                  <c:v>0.88200000000000001</c:v>
                </c:pt>
                <c:pt idx="3">
                  <c:v>0.89500000000000002</c:v>
                </c:pt>
                <c:pt idx="4">
                  <c:v>0.90400000000000003</c:v>
                </c:pt>
                <c:pt idx="5">
                  <c:v>0.91099999999999992</c:v>
                </c:pt>
                <c:pt idx="6">
                  <c:v>0.91900000000000004</c:v>
                </c:pt>
                <c:pt idx="7">
                  <c:v>0.92599999999999993</c:v>
                </c:pt>
                <c:pt idx="8">
                  <c:v>0.93299999999999994</c:v>
                </c:pt>
                <c:pt idx="9">
                  <c:v>0.93900000000000006</c:v>
                </c:pt>
                <c:pt idx="10">
                  <c:v>0.94200000000000006</c:v>
                </c:pt>
                <c:pt idx="11">
                  <c:v>0.94499999999999995</c:v>
                </c:pt>
                <c:pt idx="12">
                  <c:v>0.94900000000000007</c:v>
                </c:pt>
                <c:pt idx="13">
                  <c:v>0.95200000000000007</c:v>
                </c:pt>
                <c:pt idx="14">
                  <c:v>0.95400000000000007</c:v>
                </c:pt>
                <c:pt idx="15">
                  <c:v>0.95700000000000007</c:v>
                </c:pt>
                <c:pt idx="16">
                  <c:v>0.96</c:v>
                </c:pt>
                <c:pt idx="17">
                  <c:v>0.96099999999999997</c:v>
                </c:pt>
                <c:pt idx="18">
                  <c:v>0.96299999999999997</c:v>
                </c:pt>
                <c:pt idx="19">
                  <c:v>0.96400000000000008</c:v>
                </c:pt>
                <c:pt idx="20">
                  <c:v>0.96599999999999997</c:v>
                </c:pt>
                <c:pt idx="21">
                  <c:v>0.96700000000000008</c:v>
                </c:pt>
                <c:pt idx="22">
                  <c:v>0.96700000000000008</c:v>
                </c:pt>
                <c:pt idx="23">
                  <c:v>0.96700000000000008</c:v>
                </c:pt>
                <c:pt idx="24">
                  <c:v>0.96700000000000008</c:v>
                </c:pt>
                <c:pt idx="25">
                  <c:v>0.96700000000000008</c:v>
                </c:pt>
                <c:pt idx="26">
                  <c:v>0.96700000000000008</c:v>
                </c:pt>
                <c:pt idx="27">
                  <c:v>0.96700000000000008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8A2-453C-8C62-2DB73F126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6490304"/>
        <c:axId val="1576494112"/>
      </c:lineChart>
      <c:catAx>
        <c:axId val="1576490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baseline="0" dirty="0">
                    <a:solidFill>
                      <a:schemeClr val="accent1"/>
                    </a:solidFill>
                  </a:rPr>
                  <a:t>Motor in KW</a:t>
                </a:r>
                <a:endParaRPr lang="en-US" sz="2400" b="1" dirty="0">
                  <a:solidFill>
                    <a:schemeClr val="accent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2561237403923297"/>
              <c:y val="0.91270184891927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6494112"/>
        <c:crosses val="autoZero"/>
        <c:auto val="0"/>
        <c:lblAlgn val="ctr"/>
        <c:lblOffset val="100"/>
        <c:noMultiLvlLbl val="0"/>
      </c:catAx>
      <c:valAx>
        <c:axId val="1576494112"/>
        <c:scaling>
          <c:orientation val="minMax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chemeClr val="accent1"/>
                    </a:solidFill>
                  </a:rPr>
                  <a:t>Efficiency </a:t>
                </a:r>
                <a:r>
                  <a:rPr lang="en-US" sz="2400" b="1" baseline="0">
                    <a:solidFill>
                      <a:schemeClr val="accent1"/>
                    </a:solidFill>
                  </a:rPr>
                  <a:t> </a:t>
                </a:r>
                <a:r>
                  <a:rPr lang="en-US" sz="2400" b="1" baseline="0" dirty="0">
                    <a:solidFill>
                      <a:schemeClr val="accent1"/>
                    </a:solidFill>
                  </a:rPr>
                  <a:t>(%)</a:t>
                </a:r>
                <a:endParaRPr lang="en-US" sz="2400" b="1" dirty="0">
                  <a:solidFill>
                    <a:schemeClr val="accent1"/>
                  </a:solidFill>
                </a:endParaRPr>
              </a:p>
            </c:rich>
          </c:tx>
          <c:layout>
            <c:manualLayout>
              <c:xMode val="edge"/>
              <c:yMode val="edge"/>
              <c:x val="2.9765319032975596E-2"/>
              <c:y val="0.318663651686057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649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299149025439962"/>
          <c:y val="0.46198900490176908"/>
          <c:w val="0.40564832136706414"/>
          <c:h val="0.179906248777741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The cost on Motor life Cycle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Sheet10!$E$5</c:f>
              <c:strCache>
                <c:ptCount val="1"/>
                <c:pt idx="0">
                  <c:v>الطاقة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Sheet10!$F$4:$I$4</c:f>
              <c:strCache>
                <c:ptCount val="4"/>
                <c:pt idx="0">
                  <c:v>IE0</c:v>
                </c:pt>
                <c:pt idx="1">
                  <c:v>IE1</c:v>
                </c:pt>
                <c:pt idx="2">
                  <c:v>IE2</c:v>
                </c:pt>
                <c:pt idx="3">
                  <c:v>IE3</c:v>
                </c:pt>
              </c:strCache>
            </c:strRef>
          </c:cat>
          <c:val>
            <c:numRef>
              <c:f>Sheet10!$F$5:$I$5</c:f>
              <c:numCache>
                <c:formatCode>General</c:formatCode>
                <c:ptCount val="4"/>
                <c:pt idx="0">
                  <c:v>97</c:v>
                </c:pt>
                <c:pt idx="1">
                  <c:v>77.600000000000009</c:v>
                </c:pt>
                <c:pt idx="2">
                  <c:v>62.080000000000013</c:v>
                </c:pt>
                <c:pt idx="3">
                  <c:v>49.664000000000016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C8-4385-9F93-9BCE92BA6368}"/>
            </c:ext>
          </c:extLst>
        </c:ser>
        <c:ser>
          <c:idx val="1"/>
          <c:order val="1"/>
          <c:tx>
            <c:strRef>
              <c:f>Sheet10!$E$6</c:f>
              <c:strCache>
                <c:ptCount val="1"/>
                <c:pt idx="0">
                  <c:v>التكلفة الأولية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Sheet10!$F$4:$I$4</c:f>
              <c:strCache>
                <c:ptCount val="4"/>
                <c:pt idx="0">
                  <c:v>IE0</c:v>
                </c:pt>
                <c:pt idx="1">
                  <c:v>IE1</c:v>
                </c:pt>
                <c:pt idx="2">
                  <c:v>IE2</c:v>
                </c:pt>
                <c:pt idx="3">
                  <c:v>IE3</c:v>
                </c:pt>
              </c:strCache>
            </c:strRef>
          </c:cat>
          <c:val>
            <c:numRef>
              <c:f>Sheet10!$F$6:$I$6</c:f>
              <c:numCache>
                <c:formatCode>General</c:formatCode>
                <c:ptCount val="4"/>
                <c:pt idx="0">
                  <c:v>2</c:v>
                </c:pt>
                <c:pt idx="1">
                  <c:v>2.4</c:v>
                </c:pt>
                <c:pt idx="2">
                  <c:v>2.88</c:v>
                </c:pt>
                <c:pt idx="3">
                  <c:v>3.456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C8-4385-9F93-9BCE92BA6368}"/>
            </c:ext>
          </c:extLst>
        </c:ser>
        <c:ser>
          <c:idx val="2"/>
          <c:order val="2"/>
          <c:tx>
            <c:strRef>
              <c:f>Sheet10!$E$7</c:f>
              <c:strCache>
                <c:ptCount val="1"/>
                <c:pt idx="0">
                  <c:v>الصيانة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Sheet10!$F$4:$I$4</c:f>
              <c:strCache>
                <c:ptCount val="4"/>
                <c:pt idx="0">
                  <c:v>IE0</c:v>
                </c:pt>
                <c:pt idx="1">
                  <c:v>IE1</c:v>
                </c:pt>
                <c:pt idx="2">
                  <c:v>IE2</c:v>
                </c:pt>
                <c:pt idx="3">
                  <c:v>IE3</c:v>
                </c:pt>
              </c:strCache>
            </c:strRef>
          </c:cat>
          <c:val>
            <c:numRef>
              <c:f>Sheet10!$F$7:$I$7</c:f>
              <c:numCache>
                <c:formatCode>General</c:formatCode>
                <c:ptCount val="4"/>
                <c:pt idx="0">
                  <c:v>1</c:v>
                </c:pt>
                <c:pt idx="1">
                  <c:v>1.3</c:v>
                </c:pt>
                <c:pt idx="2">
                  <c:v>1.6900000000000002</c:v>
                </c:pt>
                <c:pt idx="3">
                  <c:v>2.1970000000000005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C8-4385-9F93-9BCE92BA6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  <c:axId val="1324704640"/>
        <c:axId val="1324702976"/>
      </c:barChart>
      <c:catAx>
        <c:axId val="132470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702976"/>
        <c:crosses val="autoZero"/>
        <c:auto val="1"/>
        <c:lblAlgn val="ctr"/>
        <c:lblOffset val="100"/>
        <c:noMultiLvlLbl val="0"/>
      </c:catAx>
      <c:valAx>
        <c:axId val="13247029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70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rgbClr val="00206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 dirty="0">
                <a:effectLst/>
              </a:rPr>
              <a:t>Efficiency for different ratings and IE levels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2726026094564266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'Efficiency class look up table'!$B$9:$E$9</c:f>
              <c:strCache>
                <c:ptCount val="1"/>
                <c:pt idx="0">
                  <c:v>IE1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table'!$C$18:$C$45</c:f>
              <c:numCache>
                <c:formatCode>0.0%</c:formatCode>
                <c:ptCount val="28"/>
                <c:pt idx="0">
                  <c:v>0.72099999999999997</c:v>
                </c:pt>
                <c:pt idx="1">
                  <c:v>0.75</c:v>
                </c:pt>
                <c:pt idx="2">
                  <c:v>0.77200000000000002</c:v>
                </c:pt>
                <c:pt idx="3">
                  <c:v>0.79700000000000004</c:v>
                </c:pt>
                <c:pt idx="4">
                  <c:v>0.81499999999999995</c:v>
                </c:pt>
                <c:pt idx="5">
                  <c:v>0.83099999999999996</c:v>
                </c:pt>
                <c:pt idx="6">
                  <c:v>0.84699999999999998</c:v>
                </c:pt>
                <c:pt idx="7">
                  <c:v>0.86</c:v>
                </c:pt>
                <c:pt idx="8">
                  <c:v>0.87599999999999989</c:v>
                </c:pt>
                <c:pt idx="9">
                  <c:v>0.88700000000000001</c:v>
                </c:pt>
                <c:pt idx="10">
                  <c:v>0.89300000000000002</c:v>
                </c:pt>
                <c:pt idx="11">
                  <c:v>0.89900000000000002</c:v>
                </c:pt>
                <c:pt idx="12">
                  <c:v>0.90700000000000003</c:v>
                </c:pt>
                <c:pt idx="13">
                  <c:v>0.91200000000000003</c:v>
                </c:pt>
                <c:pt idx="14">
                  <c:v>0.91700000000000004</c:v>
                </c:pt>
                <c:pt idx="15">
                  <c:v>0.92099999999999993</c:v>
                </c:pt>
                <c:pt idx="16">
                  <c:v>0.92700000000000005</c:v>
                </c:pt>
                <c:pt idx="17">
                  <c:v>0.93</c:v>
                </c:pt>
                <c:pt idx="18">
                  <c:v>0.93299999999999994</c:v>
                </c:pt>
                <c:pt idx="19">
                  <c:v>0.93500000000000005</c:v>
                </c:pt>
                <c:pt idx="20">
                  <c:v>0.93799999999999994</c:v>
                </c:pt>
                <c:pt idx="21">
                  <c:v>0.94</c:v>
                </c:pt>
                <c:pt idx="22">
                  <c:v>0.94</c:v>
                </c:pt>
                <c:pt idx="23">
                  <c:v>0.94</c:v>
                </c:pt>
                <c:pt idx="24">
                  <c:v>0.94</c:v>
                </c:pt>
                <c:pt idx="25">
                  <c:v>0.94</c:v>
                </c:pt>
                <c:pt idx="26">
                  <c:v>0.94</c:v>
                </c:pt>
                <c:pt idx="27">
                  <c:v>0.94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67-4AD2-A94D-73285D041D01}"/>
            </c:ext>
          </c:extLst>
        </c:ser>
        <c:ser>
          <c:idx val="1"/>
          <c:order val="1"/>
          <c:tx>
            <c:strRef>
              <c:f>'Efficiency class look up table'!$F$9:$I$9</c:f>
              <c:strCache>
                <c:ptCount val="1"/>
                <c:pt idx="0">
                  <c:v>IE2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table'!$G$18:$G$45</c:f>
              <c:numCache>
                <c:formatCode>0.0%</c:formatCode>
                <c:ptCount val="28"/>
                <c:pt idx="0">
                  <c:v>0.79599999999999993</c:v>
                </c:pt>
                <c:pt idx="1">
                  <c:v>0.81400000000000006</c:v>
                </c:pt>
                <c:pt idx="2">
                  <c:v>0.82799999999999996</c:v>
                </c:pt>
                <c:pt idx="3">
                  <c:v>0.84299999999999997</c:v>
                </c:pt>
                <c:pt idx="4">
                  <c:v>0.85499999999999998</c:v>
                </c:pt>
                <c:pt idx="5">
                  <c:v>0.86599999999999999</c:v>
                </c:pt>
                <c:pt idx="6">
                  <c:v>0.877</c:v>
                </c:pt>
                <c:pt idx="7">
                  <c:v>0.88700000000000001</c:v>
                </c:pt>
                <c:pt idx="8">
                  <c:v>0.89800000000000002</c:v>
                </c:pt>
                <c:pt idx="9">
                  <c:v>0.90599999999999992</c:v>
                </c:pt>
                <c:pt idx="10">
                  <c:v>0.91200000000000003</c:v>
                </c:pt>
                <c:pt idx="11">
                  <c:v>0.91599999999999993</c:v>
                </c:pt>
                <c:pt idx="12">
                  <c:v>0.92299999999999993</c:v>
                </c:pt>
                <c:pt idx="13">
                  <c:v>0.92700000000000005</c:v>
                </c:pt>
                <c:pt idx="14">
                  <c:v>0.93099999999999994</c:v>
                </c:pt>
                <c:pt idx="15">
                  <c:v>0.93500000000000005</c:v>
                </c:pt>
                <c:pt idx="16">
                  <c:v>0.94</c:v>
                </c:pt>
                <c:pt idx="17">
                  <c:v>0.94200000000000006</c:v>
                </c:pt>
                <c:pt idx="18">
                  <c:v>0.94499999999999995</c:v>
                </c:pt>
                <c:pt idx="19">
                  <c:v>0.94700000000000006</c:v>
                </c:pt>
                <c:pt idx="20">
                  <c:v>0.94900000000000007</c:v>
                </c:pt>
                <c:pt idx="21">
                  <c:v>0.95099999999999996</c:v>
                </c:pt>
                <c:pt idx="22">
                  <c:v>0.95099999999999996</c:v>
                </c:pt>
                <c:pt idx="23">
                  <c:v>0.95099999999999996</c:v>
                </c:pt>
                <c:pt idx="24">
                  <c:v>0.95099999999999996</c:v>
                </c:pt>
                <c:pt idx="25">
                  <c:v>0.95099999999999996</c:v>
                </c:pt>
                <c:pt idx="26">
                  <c:v>0.95099999999999996</c:v>
                </c:pt>
                <c:pt idx="27">
                  <c:v>0.95099999999999996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67-4AD2-A94D-73285D041D01}"/>
            </c:ext>
          </c:extLst>
        </c:ser>
        <c:ser>
          <c:idx val="2"/>
          <c:order val="2"/>
          <c:tx>
            <c:strRef>
              <c:f>'Efficiency class look up table'!$J$9:$M$9</c:f>
              <c:strCache>
                <c:ptCount val="1"/>
                <c:pt idx="0">
                  <c:v>IE3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table'!$K$18:$K$45</c:f>
              <c:numCache>
                <c:formatCode>0.0%</c:formatCode>
                <c:ptCount val="28"/>
                <c:pt idx="0">
                  <c:v>0.82499999999999996</c:v>
                </c:pt>
                <c:pt idx="1">
                  <c:v>0.84099999999999997</c:v>
                </c:pt>
                <c:pt idx="2">
                  <c:v>0.85299999999999998</c:v>
                </c:pt>
                <c:pt idx="3">
                  <c:v>0.86699999999999999</c:v>
                </c:pt>
                <c:pt idx="4">
                  <c:v>0.877</c:v>
                </c:pt>
                <c:pt idx="5">
                  <c:v>0.8859999999999999</c:v>
                </c:pt>
                <c:pt idx="6">
                  <c:v>0.89599999999999991</c:v>
                </c:pt>
                <c:pt idx="7">
                  <c:v>0.90400000000000003</c:v>
                </c:pt>
                <c:pt idx="8">
                  <c:v>0.91400000000000003</c:v>
                </c:pt>
                <c:pt idx="9">
                  <c:v>0.92099999999999993</c:v>
                </c:pt>
                <c:pt idx="10">
                  <c:v>0.92599999999999993</c:v>
                </c:pt>
                <c:pt idx="11">
                  <c:v>0.93</c:v>
                </c:pt>
                <c:pt idx="12">
                  <c:v>0.93599999999999994</c:v>
                </c:pt>
                <c:pt idx="13">
                  <c:v>0.93900000000000006</c:v>
                </c:pt>
                <c:pt idx="14">
                  <c:v>0.94200000000000006</c:v>
                </c:pt>
                <c:pt idx="15">
                  <c:v>0.94599999999999995</c:v>
                </c:pt>
                <c:pt idx="16">
                  <c:v>0.95</c:v>
                </c:pt>
                <c:pt idx="17">
                  <c:v>0.95200000000000007</c:v>
                </c:pt>
                <c:pt idx="18">
                  <c:v>0.95400000000000007</c:v>
                </c:pt>
                <c:pt idx="19">
                  <c:v>0.95599999999999996</c:v>
                </c:pt>
                <c:pt idx="20">
                  <c:v>0.95799999999999996</c:v>
                </c:pt>
                <c:pt idx="21">
                  <c:v>0.96</c:v>
                </c:pt>
                <c:pt idx="22">
                  <c:v>0.96</c:v>
                </c:pt>
                <c:pt idx="23">
                  <c:v>0.96</c:v>
                </c:pt>
                <c:pt idx="24">
                  <c:v>0.96</c:v>
                </c:pt>
                <c:pt idx="25">
                  <c:v>0.96</c:v>
                </c:pt>
                <c:pt idx="26">
                  <c:v>0.96</c:v>
                </c:pt>
                <c:pt idx="27">
                  <c:v>0.96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767-4AD2-A94D-73285D041D01}"/>
            </c:ext>
          </c:extLst>
        </c:ser>
        <c:ser>
          <c:idx val="3"/>
          <c:order val="3"/>
          <c:tx>
            <c:strRef>
              <c:f>'Efficiency class look up table'!$N$9:$Q$9</c:f>
              <c:strCache>
                <c:ptCount val="1"/>
                <c:pt idx="0">
                  <c:v>IE4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'Efficiency class look up table'!$A$18:$A$45</c:f>
              <c:numCache>
                <c:formatCode>General</c:formatCode>
                <c:ptCount val="28"/>
                <c:pt idx="0">
                  <c:v>0.75</c:v>
                </c:pt>
                <c:pt idx="1">
                  <c:v>1.1000000000000001</c:v>
                </c:pt>
                <c:pt idx="2">
                  <c:v>1.5</c:v>
                </c:pt>
                <c:pt idx="3">
                  <c:v>2.2000000000000002</c:v>
                </c:pt>
                <c:pt idx="4">
                  <c:v>3</c:v>
                </c:pt>
                <c:pt idx="5">
                  <c:v>4</c:v>
                </c:pt>
                <c:pt idx="6">
                  <c:v>5.5</c:v>
                </c:pt>
                <c:pt idx="7">
                  <c:v>7.5</c:v>
                </c:pt>
                <c:pt idx="8">
                  <c:v>11</c:v>
                </c:pt>
                <c:pt idx="9">
                  <c:v>15</c:v>
                </c:pt>
                <c:pt idx="10">
                  <c:v>18.5</c:v>
                </c:pt>
                <c:pt idx="11">
                  <c:v>22</c:v>
                </c:pt>
                <c:pt idx="12">
                  <c:v>30</c:v>
                </c:pt>
                <c:pt idx="13">
                  <c:v>37</c:v>
                </c:pt>
                <c:pt idx="14">
                  <c:v>45</c:v>
                </c:pt>
                <c:pt idx="15">
                  <c:v>55</c:v>
                </c:pt>
                <c:pt idx="16">
                  <c:v>75</c:v>
                </c:pt>
                <c:pt idx="17">
                  <c:v>90</c:v>
                </c:pt>
                <c:pt idx="18">
                  <c:v>110</c:v>
                </c:pt>
                <c:pt idx="19">
                  <c:v>132</c:v>
                </c:pt>
                <c:pt idx="20">
                  <c:v>160</c:v>
                </c:pt>
                <c:pt idx="21">
                  <c:v>200</c:v>
                </c:pt>
                <c:pt idx="22">
                  <c:v>250</c:v>
                </c:pt>
                <c:pt idx="23">
                  <c:v>315</c:v>
                </c:pt>
                <c:pt idx="24">
                  <c:v>355</c:v>
                </c:pt>
                <c:pt idx="25">
                  <c:v>400</c:v>
                </c:pt>
                <c:pt idx="26">
                  <c:v>450</c:v>
                </c:pt>
                <c:pt idx="27">
                  <c:v>500</c:v>
                </c:pt>
              </c:numCache>
            </c:numRef>
          </c:cat>
          <c:val>
            <c:numRef>
              <c:f>'Efficiency class look up table'!$O$18:$O$45</c:f>
              <c:numCache>
                <c:formatCode>0.0%</c:formatCode>
                <c:ptCount val="28"/>
                <c:pt idx="0">
                  <c:v>0.85699999999999998</c:v>
                </c:pt>
                <c:pt idx="1">
                  <c:v>0.872</c:v>
                </c:pt>
                <c:pt idx="2">
                  <c:v>0.88200000000000001</c:v>
                </c:pt>
                <c:pt idx="3">
                  <c:v>0.89500000000000002</c:v>
                </c:pt>
                <c:pt idx="4">
                  <c:v>0.90400000000000003</c:v>
                </c:pt>
                <c:pt idx="5">
                  <c:v>0.91099999999999992</c:v>
                </c:pt>
                <c:pt idx="6">
                  <c:v>0.91900000000000004</c:v>
                </c:pt>
                <c:pt idx="7">
                  <c:v>0.92599999999999993</c:v>
                </c:pt>
                <c:pt idx="8">
                  <c:v>0.93299999999999994</c:v>
                </c:pt>
                <c:pt idx="9">
                  <c:v>0.93900000000000006</c:v>
                </c:pt>
                <c:pt idx="10">
                  <c:v>0.94200000000000006</c:v>
                </c:pt>
                <c:pt idx="11">
                  <c:v>0.94499999999999995</c:v>
                </c:pt>
                <c:pt idx="12">
                  <c:v>0.94900000000000007</c:v>
                </c:pt>
                <c:pt idx="13">
                  <c:v>0.95200000000000007</c:v>
                </c:pt>
                <c:pt idx="14">
                  <c:v>0.95400000000000007</c:v>
                </c:pt>
                <c:pt idx="15">
                  <c:v>0.95700000000000007</c:v>
                </c:pt>
                <c:pt idx="16">
                  <c:v>0.96</c:v>
                </c:pt>
                <c:pt idx="17">
                  <c:v>0.96099999999999997</c:v>
                </c:pt>
                <c:pt idx="18">
                  <c:v>0.96299999999999997</c:v>
                </c:pt>
                <c:pt idx="19">
                  <c:v>0.96400000000000008</c:v>
                </c:pt>
                <c:pt idx="20">
                  <c:v>0.96599999999999997</c:v>
                </c:pt>
                <c:pt idx="21">
                  <c:v>0.96700000000000008</c:v>
                </c:pt>
                <c:pt idx="22">
                  <c:v>0.96700000000000008</c:v>
                </c:pt>
                <c:pt idx="23">
                  <c:v>0.96700000000000008</c:v>
                </c:pt>
                <c:pt idx="24">
                  <c:v>0.96700000000000008</c:v>
                </c:pt>
                <c:pt idx="25">
                  <c:v>0.96700000000000008</c:v>
                </c:pt>
                <c:pt idx="26">
                  <c:v>0.96700000000000008</c:v>
                </c:pt>
                <c:pt idx="27">
                  <c:v>0.96700000000000008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767-4AD2-A94D-73285D041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6490304"/>
        <c:axId val="1576494112"/>
      </c:lineChart>
      <c:catAx>
        <c:axId val="1576490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Motor rating (kW)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6494112"/>
        <c:crosses val="autoZero"/>
        <c:auto val="0"/>
        <c:lblAlgn val="ctr"/>
        <c:lblOffset val="100"/>
        <c:noMultiLvlLbl val="0"/>
      </c:catAx>
      <c:valAx>
        <c:axId val="1576494112"/>
        <c:scaling>
          <c:orientation val="minMax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Efficiency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649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0.65741</cdr:x>
      <cdr:y>0.90764</cdr:y>
    </cdr:from>
    <cdr:to>
      <cdr:x>0.95422</cdr:x>
      <cdr:y>0.98095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01309" y="4192070"/>
          <a:ext cx="1535648" cy="33855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44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286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429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571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715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2857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000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144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Maintenance</a:t>
          </a:r>
        </a:p>
      </cdr:txBody>
    </cdr:sp>
  </cdr:relSizeAnchor>
  <cdr:relSizeAnchor xmlns:cdr="http://schemas.openxmlformats.org/drawingml/2006/chartDrawing">
    <cdr:from>
      <cdr:x>0.25872</cdr:x>
      <cdr:y>0.92041</cdr:y>
    </cdr:from>
    <cdr:to>
      <cdr:x>0.37618</cdr:x>
      <cdr:y>0.98039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338580" y="4251052"/>
          <a:ext cx="607678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44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286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429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571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715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2857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000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144" algn="l" defTabSz="91428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Energy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720C8-0F1F-4769-A95D-E70485508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A3493-3CF0-479D-887E-326CB01F4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AB01-33F2-4890-81BC-94568158DB71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946B1-632D-4B59-8997-E7256A57DB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78952-9C23-4261-888C-BF86D1BD58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911A-3904-4D85-962F-6F98C8B80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28B06-07EC-4D5A-A88C-8801ADBDD95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F0097-62D0-4C36-8510-B5330741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6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96BD5-517D-49A1-828B-3956760666B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2870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56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08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86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51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13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94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44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05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26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25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65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43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86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08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16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61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77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93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labels above the</a:t>
            </a:r>
            <a:r>
              <a:rPr lang="en-US" baseline="0" dirty="0"/>
              <a:t> load factor indicate the number of operating shifts in the facility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DD5-B140-4391-B6E6-A85ACACED8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52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labels above the</a:t>
            </a:r>
            <a:r>
              <a:rPr lang="en-US" baseline="0" dirty="0"/>
              <a:t> load factor indicate the number of operating shifts in the facility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DD5-B140-4391-B6E6-A85ACACED80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73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Tracking running hours can</a:t>
            </a:r>
            <a:r>
              <a:rPr lang="en-US" baseline="0" dirty="0"/>
              <a:t> be achieved cheaply using counters/totalizers that operate based on the motors control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DD5-B140-4391-B6E6-A85ACACED8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27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4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Tracking running hours can</a:t>
            </a:r>
            <a:r>
              <a:rPr lang="en-US" baseline="0" dirty="0"/>
              <a:t> be achieved cheaply using counters/totalizers that operate based on the motors control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DD5-B140-4391-B6E6-A85ACACED8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Tracking running hours can</a:t>
            </a:r>
            <a:r>
              <a:rPr lang="en-US" baseline="0" dirty="0"/>
              <a:t> be achieved cheaply using counters/totalizers that operate based on the motors control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DD5-B140-4391-B6E6-A85ACACED80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4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97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6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04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74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6C11-E361-4BA1-86A1-A046677B60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54" y="596613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1600205"/>
            <a:ext cx="7211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5" y="1600205"/>
            <a:ext cx="7211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741F-0CC1-44F5-A36E-21C6FA662340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5FA0-6006-4530-BFEB-532C44F68A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4A09-5714-CE42-82D0-24ACBD08DAB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A339-AA38-F242-943A-FAAC1FD3B5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C5D06-380B-4008-B01A-12C62591BE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407" y="5993295"/>
            <a:ext cx="1338114" cy="9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734096"/>
            <a:ext cx="10972801" cy="7598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741F-0CC1-44F5-A36E-21C6FA662340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5FA0-6006-4530-BFEB-532C44F68A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905709"/>
            <a:ext cx="109728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741F-0CC1-44F5-A36E-21C6FA662340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5FA0-6006-4530-BFEB-532C44F68A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741F-0CC1-44F5-A36E-21C6FA662340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5FA0-6006-4530-BFEB-532C44F68A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ppt-0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11" y="1143"/>
            <a:ext cx="12186583" cy="68557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7533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75334"/>
            <a:ext cx="6815667" cy="54451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937383"/>
            <a:ext cx="4011084" cy="42959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741F-0CC1-44F5-A36E-21C6FA662340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5FA0-6006-4530-BFEB-532C44F68A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004552"/>
            <a:ext cx="7315200" cy="37230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741F-0CC1-44F5-A36E-21C6FA662340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5FA0-6006-4530-BFEB-532C44F68A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772734"/>
            <a:ext cx="10972801" cy="8252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741F-0CC1-44F5-A36E-21C6FA662340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5FA0-6006-4530-BFEB-532C44F68A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0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711" y="1143"/>
            <a:ext cx="12186583" cy="685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4A09-5714-CE42-82D0-24ACBD08DAB9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9FB5A339-AA38-F242-943A-FAAC1FD3B559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3031D5-387D-45F4-AA33-D36562333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407" y="5993295"/>
            <a:ext cx="1338114" cy="9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7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5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741F-0CC1-44F5-A36E-21C6FA662340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B5FA0-6006-4530-BFEB-532C44F68A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new2-02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678" y="0"/>
            <a:ext cx="1219064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79" r:id="rId9"/>
    <p:sldLayoutId id="214748388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0F8743-FFB4-4FAE-8605-DEE70EC88649}"/>
              </a:ext>
            </a:extLst>
          </p:cNvPr>
          <p:cNvSpPr/>
          <p:nvPr/>
        </p:nvSpPr>
        <p:spPr>
          <a:xfrm>
            <a:off x="1219197" y="1960342"/>
            <a:ext cx="9753608" cy="2437487"/>
          </a:xfrm>
          <a:prstGeom prst="rect">
            <a:avLst/>
          </a:prstGeom>
          <a:gradFill flip="none" rotWithShape="1">
            <a:gsLst>
              <a:gs pos="0">
                <a:srgbClr val="9BB6D3">
                  <a:tint val="66000"/>
                  <a:satMod val="160000"/>
                </a:srgbClr>
              </a:gs>
              <a:gs pos="50000">
                <a:srgbClr val="9BB6D3">
                  <a:tint val="44500"/>
                  <a:satMod val="160000"/>
                </a:srgbClr>
              </a:gs>
              <a:gs pos="100000">
                <a:srgbClr val="9BB6D3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1219195" y="2046230"/>
            <a:ext cx="9753607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232333"/>
                </a:solidFill>
                <a:latin typeface="Lato"/>
              </a:rPr>
              <a:t>Improving the efficiency of electric motors in the industrial sector and supporting local manufacturing opportunities </a:t>
            </a:r>
          </a:p>
          <a:p>
            <a:pPr algn="ctr"/>
            <a:endParaRPr lang="en-US" sz="2800" dirty="0">
              <a:solidFill>
                <a:srgbClr val="232333"/>
              </a:solidFill>
              <a:latin typeface="Lato"/>
            </a:endParaRPr>
          </a:p>
          <a:p>
            <a:pPr algn="ctr"/>
            <a:r>
              <a:rPr lang="en-US" sz="2800" dirty="0">
                <a:solidFill>
                  <a:srgbClr val="232333"/>
                </a:solidFill>
                <a:latin typeface="Lato"/>
              </a:rPr>
              <a:t>Energy savings in the industrial motor-driven systems, financial and technical feasibilities and the financing schemes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9086" y="4397829"/>
            <a:ext cx="370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September 2021</a:t>
            </a:r>
          </a:p>
        </p:txBody>
      </p:sp>
    </p:spTree>
    <p:extLst>
      <p:ext uri="{BB962C8B-B14F-4D97-AF65-F5344CB8AC3E}">
        <p14:creationId xmlns:p14="http://schemas.microsoft.com/office/powerpoint/2010/main" val="2212397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627454" y="133109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616002" y="2633247"/>
            <a:ext cx="1005840" cy="1006997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639029" y="3902493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639372" y="5171739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5C44E11B-516F-4684-94B4-2B09E6CBD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57" t="38397" r="39145" b="18841"/>
          <a:stretch/>
        </p:blipFill>
        <p:spPr>
          <a:xfrm>
            <a:off x="4866575" y="1362421"/>
            <a:ext cx="5843666" cy="53451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40189F-29B4-4F49-8F65-3945F9A540ED}"/>
              </a:ext>
            </a:extLst>
          </p:cNvPr>
          <p:cNvSpPr/>
          <p:nvPr/>
        </p:nvSpPr>
        <p:spPr>
          <a:xfrm>
            <a:off x="7090799" y="2557919"/>
            <a:ext cx="2604743" cy="3298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7C962CC-AE90-43D9-96DC-7DFE926DFCE8}"/>
              </a:ext>
            </a:extLst>
          </p:cNvPr>
          <p:cNvSpPr/>
          <p:nvPr/>
        </p:nvSpPr>
        <p:spPr>
          <a:xfrm>
            <a:off x="2627153" y="2632822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470622" y="1641394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481878" y="4291415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232473" y="5616246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232472" y="-48614"/>
            <a:ext cx="890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3) Coordination between motor groups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76364" y="1544672"/>
            <a:ext cx="492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Using a small rating compressor compatible with a small load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BF65C5-A806-4E08-A444-766967441A51}"/>
              </a:ext>
            </a:extLst>
          </p:cNvPr>
          <p:cNvSpPr txBox="1"/>
          <p:nvPr/>
        </p:nvSpPr>
        <p:spPr>
          <a:xfrm>
            <a:off x="48648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22316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616002" y="1362421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616002" y="2633247"/>
            <a:ext cx="1005840" cy="1006997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608935" y="381241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616002" y="5012646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5C44E11B-516F-4684-94B4-2B09E6CBD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57" t="38397" r="39145" b="18841"/>
          <a:stretch/>
        </p:blipFill>
        <p:spPr>
          <a:xfrm>
            <a:off x="4866575" y="1362421"/>
            <a:ext cx="5843666" cy="53451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40189F-29B4-4F49-8F65-3945F9A540ED}"/>
              </a:ext>
            </a:extLst>
          </p:cNvPr>
          <p:cNvSpPr/>
          <p:nvPr/>
        </p:nvSpPr>
        <p:spPr>
          <a:xfrm>
            <a:off x="7003998" y="2571348"/>
            <a:ext cx="2758594" cy="3298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97495E-D0DE-4F87-809E-DC0932859926}"/>
              </a:ext>
            </a:extLst>
          </p:cNvPr>
          <p:cNvCxnSpPr>
            <a:cxnSpLocks/>
          </p:cNvCxnSpPr>
          <p:nvPr/>
        </p:nvCxnSpPr>
        <p:spPr>
          <a:xfrm flipV="1">
            <a:off x="6003400" y="4085863"/>
            <a:ext cx="2214625" cy="1811443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4542D4C-0DBA-43FA-BA8B-205267F444F4}"/>
              </a:ext>
            </a:extLst>
          </p:cNvPr>
          <p:cNvSpPr/>
          <p:nvPr/>
        </p:nvSpPr>
        <p:spPr>
          <a:xfrm>
            <a:off x="2605099" y="2633246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705902" y="1565284"/>
            <a:ext cx="486763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en-US" sz="2400" dirty="0"/>
              <a:t>If the load is higher than the capacity of the small compressor, the need to use a larger compressor appears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431433" y="1602205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521067" y="4252226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193284" y="5577057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05902" y="2910399"/>
            <a:ext cx="492671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Using a small rating compressor compatible with a small load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232472" y="-48614"/>
            <a:ext cx="890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3) Coordination between motor groups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B40FC3-F30E-42F8-8F23-C81AC0877199}"/>
              </a:ext>
            </a:extLst>
          </p:cNvPr>
          <p:cNvSpPr txBox="1"/>
          <p:nvPr/>
        </p:nvSpPr>
        <p:spPr>
          <a:xfrm>
            <a:off x="48648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6312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627454" y="133109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627454" y="3878441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627454" y="5180130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5C44E11B-516F-4684-94B4-2B09E6CBD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57" t="38397" r="39145" b="18841"/>
          <a:stretch/>
        </p:blipFill>
        <p:spPr>
          <a:xfrm>
            <a:off x="4866575" y="1362421"/>
            <a:ext cx="5843666" cy="53451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4310A75-1767-483E-B10D-E476FB81AB3D}"/>
              </a:ext>
            </a:extLst>
          </p:cNvPr>
          <p:cNvSpPr/>
          <p:nvPr/>
        </p:nvSpPr>
        <p:spPr>
          <a:xfrm>
            <a:off x="6023968" y="2586947"/>
            <a:ext cx="1089858" cy="3298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E44BC-5C1B-49F7-8584-33F238CF1E19}"/>
              </a:ext>
            </a:extLst>
          </p:cNvPr>
          <p:cNvSpPr/>
          <p:nvPr/>
        </p:nvSpPr>
        <p:spPr>
          <a:xfrm rot="5400000">
            <a:off x="7149925" y="2728955"/>
            <a:ext cx="3005606" cy="3298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8BFFFE-C854-4E07-A2AC-8CB7F8144C1B}"/>
              </a:ext>
            </a:extLst>
          </p:cNvPr>
          <p:cNvSpPr/>
          <p:nvPr/>
        </p:nvSpPr>
        <p:spPr>
          <a:xfrm>
            <a:off x="5993134" y="3912143"/>
            <a:ext cx="2462172" cy="2019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10A9EE-B49B-479A-8690-3A62FAC722DB}"/>
              </a:ext>
            </a:extLst>
          </p:cNvPr>
          <p:cNvCxnSpPr>
            <a:cxnSpLocks/>
          </p:cNvCxnSpPr>
          <p:nvPr/>
        </p:nvCxnSpPr>
        <p:spPr>
          <a:xfrm flipV="1">
            <a:off x="6023968" y="3912143"/>
            <a:ext cx="2431338" cy="1934283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748B75C-2D1D-43F4-BC19-45AFEF4007CF}"/>
              </a:ext>
            </a:extLst>
          </p:cNvPr>
          <p:cNvSpPr/>
          <p:nvPr/>
        </p:nvSpPr>
        <p:spPr>
          <a:xfrm>
            <a:off x="2627454" y="2724098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375400" y="1854926"/>
            <a:ext cx="458433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1"/>
            <a:r>
              <a:rPr lang="en-US" sz="2400" dirty="0"/>
              <a:t>Use a large compressor to meet a large load need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496752" y="1549953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455748" y="4199974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258603" y="5524805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232472" y="-48614"/>
            <a:ext cx="890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3) Coordination between motor groups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6932B0-108A-4C70-AA2D-9E2505F0B647}"/>
              </a:ext>
            </a:extLst>
          </p:cNvPr>
          <p:cNvSpPr txBox="1"/>
          <p:nvPr/>
        </p:nvSpPr>
        <p:spPr>
          <a:xfrm>
            <a:off x="48648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0033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491297" y="120197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491297" y="3836405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491297" y="5152608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5C44E11B-516F-4684-94B4-2B09E6CBD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57" t="38397" r="39145" b="18841"/>
          <a:stretch/>
        </p:blipFill>
        <p:spPr>
          <a:xfrm>
            <a:off x="4866575" y="1362421"/>
            <a:ext cx="5843666" cy="53451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4310A75-1767-483E-B10D-E476FB81AB3D}"/>
              </a:ext>
            </a:extLst>
          </p:cNvPr>
          <p:cNvSpPr/>
          <p:nvPr/>
        </p:nvSpPr>
        <p:spPr>
          <a:xfrm>
            <a:off x="6023968" y="2586947"/>
            <a:ext cx="1089858" cy="3298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E44BC-5C1B-49F7-8584-33F238CF1E19}"/>
              </a:ext>
            </a:extLst>
          </p:cNvPr>
          <p:cNvSpPr/>
          <p:nvPr/>
        </p:nvSpPr>
        <p:spPr>
          <a:xfrm rot="5400000">
            <a:off x="7149925" y="2728955"/>
            <a:ext cx="3005606" cy="3298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8BFFFE-C854-4E07-A2AC-8CB7F8144C1B}"/>
              </a:ext>
            </a:extLst>
          </p:cNvPr>
          <p:cNvSpPr/>
          <p:nvPr/>
        </p:nvSpPr>
        <p:spPr>
          <a:xfrm>
            <a:off x="5993134" y="3912143"/>
            <a:ext cx="2462172" cy="2019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10A9EE-B49B-479A-8690-3A62FAC722DB}"/>
              </a:ext>
            </a:extLst>
          </p:cNvPr>
          <p:cNvCxnSpPr>
            <a:cxnSpLocks/>
          </p:cNvCxnSpPr>
          <p:nvPr/>
        </p:nvCxnSpPr>
        <p:spPr>
          <a:xfrm flipV="1">
            <a:off x="6023968" y="3125165"/>
            <a:ext cx="3409399" cy="2721262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01C3538-5C39-41D4-A703-C7BD42AC967D}"/>
              </a:ext>
            </a:extLst>
          </p:cNvPr>
          <p:cNvSpPr/>
          <p:nvPr/>
        </p:nvSpPr>
        <p:spPr>
          <a:xfrm>
            <a:off x="2480146" y="2503702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352430" y="1388000"/>
            <a:ext cx="472403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1"/>
            <a:r>
              <a:rPr lang="en-US" sz="2400" dirty="0"/>
              <a:t>If the load is higher than the capacity of the large compressor, the need to use an additional compressor appears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379181" y="1536890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573319" y="4186911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141032" y="5511742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232472" y="-48614"/>
            <a:ext cx="890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3) Coordination between motor groups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18F3B3-C450-4159-BC61-6F49C17A8F1E}"/>
              </a:ext>
            </a:extLst>
          </p:cNvPr>
          <p:cNvSpPr txBox="1"/>
          <p:nvPr/>
        </p:nvSpPr>
        <p:spPr>
          <a:xfrm>
            <a:off x="48648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11107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5C44E11B-516F-4684-94B4-2B09E6CBD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57" t="38397" r="39145" b="18841"/>
          <a:stretch/>
        </p:blipFill>
        <p:spPr>
          <a:xfrm>
            <a:off x="4866575" y="1362421"/>
            <a:ext cx="5843666" cy="53451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6E44BC-5C1B-49F7-8584-33F238CF1E19}"/>
              </a:ext>
            </a:extLst>
          </p:cNvPr>
          <p:cNvSpPr/>
          <p:nvPr/>
        </p:nvSpPr>
        <p:spPr>
          <a:xfrm rot="5400000">
            <a:off x="7149925" y="2728955"/>
            <a:ext cx="3005606" cy="3298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068BD5-7E80-457F-9B04-C16BA21D2731}"/>
              </a:ext>
            </a:extLst>
          </p:cNvPr>
          <p:cNvSpPr/>
          <p:nvPr/>
        </p:nvSpPr>
        <p:spPr>
          <a:xfrm>
            <a:off x="8391645" y="3090441"/>
            <a:ext cx="1089705" cy="87508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455405" y="1180529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455405" y="3814960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455405" y="5131163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310A75-1767-483E-B10D-E476FB81AB3D}"/>
              </a:ext>
            </a:extLst>
          </p:cNvPr>
          <p:cNvSpPr/>
          <p:nvPr/>
        </p:nvSpPr>
        <p:spPr>
          <a:xfrm>
            <a:off x="6023968" y="2586947"/>
            <a:ext cx="1089858" cy="3298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8BFFFE-C854-4E07-A2AC-8CB7F8144C1B}"/>
              </a:ext>
            </a:extLst>
          </p:cNvPr>
          <p:cNvSpPr/>
          <p:nvPr/>
        </p:nvSpPr>
        <p:spPr>
          <a:xfrm>
            <a:off x="5993134" y="3912143"/>
            <a:ext cx="2462172" cy="2019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10A9EE-B49B-479A-8690-3A62FAC722DB}"/>
              </a:ext>
            </a:extLst>
          </p:cNvPr>
          <p:cNvCxnSpPr>
            <a:cxnSpLocks/>
          </p:cNvCxnSpPr>
          <p:nvPr/>
        </p:nvCxnSpPr>
        <p:spPr>
          <a:xfrm flipV="1">
            <a:off x="6023968" y="3125165"/>
            <a:ext cx="3409399" cy="2721262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C102985-534D-48C5-A395-EC179D2E3105}"/>
              </a:ext>
            </a:extLst>
          </p:cNvPr>
          <p:cNvSpPr/>
          <p:nvPr/>
        </p:nvSpPr>
        <p:spPr>
          <a:xfrm>
            <a:off x="2444254" y="2482257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409935" y="1026639"/>
            <a:ext cx="459607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1"/>
            <a:r>
              <a:rPr lang="en-US" sz="2400" dirty="0"/>
              <a:t>The best sequence of use of compressors to obtain the highest efficiency according to the value of load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287740" y="1484638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664760" y="4134659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49591" y="5459490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232472" y="-48614"/>
            <a:ext cx="890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3) Coordination between motor groups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5E14E0-D8E3-48F3-9689-E9B79D6FEC43}"/>
              </a:ext>
            </a:extLst>
          </p:cNvPr>
          <p:cNvSpPr txBox="1"/>
          <p:nvPr/>
        </p:nvSpPr>
        <p:spPr>
          <a:xfrm>
            <a:off x="40866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07920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170249" y="1484638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198585" y="3935137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218508" y="5134131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F613A4-2CD2-4533-BDEC-BD6A44AAD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7" t="33126" r="23482" b="36202"/>
          <a:stretch/>
        </p:blipFill>
        <p:spPr>
          <a:xfrm>
            <a:off x="4492110" y="4211662"/>
            <a:ext cx="7133829" cy="2469402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">
            <a:extLst>
              <a:ext uri="{FF2B5EF4-FFF2-40B4-BE49-F238E27FC236}">
                <a16:creationId xmlns:a16="http://schemas.microsoft.com/office/drawing/2014/main" id="{31A30CE0-F055-461A-A616-6295A569B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67" t="34092" r="21550" b="31975"/>
          <a:stretch/>
        </p:blipFill>
        <p:spPr>
          <a:xfrm>
            <a:off x="4745620" y="1878091"/>
            <a:ext cx="7039111" cy="260470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5140BAF-CC1E-42EC-9FCB-3170F8973B9F}"/>
              </a:ext>
            </a:extLst>
          </p:cNvPr>
          <p:cNvSpPr/>
          <p:nvPr/>
        </p:nvSpPr>
        <p:spPr>
          <a:xfrm>
            <a:off x="2170249" y="2680303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76600" y="924040"/>
            <a:ext cx="8508131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/>
              <a:t>Practical example:</a:t>
            </a:r>
          </a:p>
          <a:p>
            <a:r>
              <a:rPr lang="en-US" sz="2200" dirty="0"/>
              <a:t>Achieving consistency between three pumps has led to a decrease in the excess current of the pump of the highest load.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104862" y="1602205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847638" y="4252226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-133287" y="5577057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232472" y="-48614"/>
            <a:ext cx="890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3) Coordination between motor groups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CE312-FF2B-42CA-9547-16E4858D8B92}"/>
              </a:ext>
            </a:extLst>
          </p:cNvPr>
          <p:cNvSpPr txBox="1"/>
          <p:nvPr/>
        </p:nvSpPr>
        <p:spPr>
          <a:xfrm>
            <a:off x="350301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76368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627454" y="133109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616002" y="2633247"/>
            <a:ext cx="1005840" cy="1006997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627454" y="3965525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583912" y="5223672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Lower Operating Costs by Minimizing Compressed Air Leaks">
            <a:extLst>
              <a:ext uri="{FF2B5EF4-FFF2-40B4-BE49-F238E27FC236}">
                <a16:creationId xmlns:a16="http://schemas.microsoft.com/office/drawing/2014/main" id="{F9F18294-2DC6-4747-AAAD-4EC596DC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460">
            <a:off x="4029946" y="3591626"/>
            <a:ext cx="4252116" cy="21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802F515-8537-45B7-8E5B-2EFF27600910}"/>
              </a:ext>
            </a:extLst>
          </p:cNvPr>
          <p:cNvSpPr/>
          <p:nvPr/>
        </p:nvSpPr>
        <p:spPr>
          <a:xfrm>
            <a:off x="2616303" y="2632822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1DB527-50A9-49A8-B51D-8B77D2438D05}"/>
              </a:ext>
            </a:extLst>
          </p:cNvPr>
          <p:cNvSpPr txBox="1"/>
          <p:nvPr/>
        </p:nvSpPr>
        <p:spPr>
          <a:xfrm>
            <a:off x="3895500" y="1052075"/>
            <a:ext cx="3188794" cy="147732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Intervention with high spread level and low cost, however with medium savings and relatively not easy to be implemented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451446" y="1641393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442689" y="4291414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271662" y="5616245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9811" y="-8796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ar-EG" sz="3000" b="1" dirty="0">
                <a:solidFill>
                  <a:schemeClr val="bg1"/>
                </a:solidFill>
              </a:rPr>
              <a:t>4</a:t>
            </a:r>
            <a:r>
              <a:rPr lang="en-US" sz="3000" b="1" dirty="0">
                <a:solidFill>
                  <a:schemeClr val="bg1"/>
                </a:solidFill>
              </a:rPr>
              <a:t>) Reducing Air Pressure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7295744" y="1052272"/>
            <a:ext cx="4740243" cy="25545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/>
              <a:t>A reduced pressure of 1 bar of compressed air system decreases the electricity consumption by 7%</a:t>
            </a:r>
          </a:p>
          <a:p>
            <a:endParaRPr lang="en-US" sz="2000" dirty="0"/>
          </a:p>
          <a:p>
            <a:r>
              <a:rPr lang="en-US" sz="2000" b="1" dirty="0"/>
              <a:t>Pressure can be reduced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Prevention of leak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Local boosters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Enough air storage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4B07C1-3634-4612-AFE6-3EEA55D6F83D}"/>
              </a:ext>
            </a:extLst>
          </p:cNvPr>
          <p:cNvSpPr txBox="1"/>
          <p:nvPr/>
        </p:nvSpPr>
        <p:spPr>
          <a:xfrm>
            <a:off x="48648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39657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482971" y="133109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482971" y="3904438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482971" y="5140747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9C2B82-CA80-4D3E-ACDB-6E2799FC1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09" t="38396" r="10380" b="17470"/>
          <a:stretch/>
        </p:blipFill>
        <p:spPr>
          <a:xfrm>
            <a:off x="3540054" y="1918481"/>
            <a:ext cx="8651946" cy="4319966"/>
          </a:xfrm>
          <a:prstGeom prst="rect">
            <a:avLst/>
          </a:prstGeom>
        </p:spPr>
      </p:pic>
      <p:pic>
        <p:nvPicPr>
          <p:cNvPr id="6146" name="Picture 2" descr="booster compressor - KOMPBERG BKB22">
            <a:extLst>
              <a:ext uri="{FF2B5EF4-FFF2-40B4-BE49-F238E27FC236}">
                <a16:creationId xmlns:a16="http://schemas.microsoft.com/office/drawing/2014/main" id="{A6B6EF65-2838-441F-9AF9-78D31F691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8301" r="12681" b="8301"/>
          <a:stretch/>
        </p:blipFill>
        <p:spPr bwMode="auto">
          <a:xfrm>
            <a:off x="3812328" y="2209149"/>
            <a:ext cx="2533271" cy="25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il-free Booster Compressors Aid Pharmaceutical Packaging | Compressed Air  Best Practices">
            <a:extLst>
              <a:ext uri="{FF2B5EF4-FFF2-40B4-BE49-F238E27FC236}">
                <a16:creationId xmlns:a16="http://schemas.microsoft.com/office/drawing/2014/main" id="{F0CFCB02-73C2-489F-89D1-DD3CF4775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r="17174" b="10814"/>
          <a:stretch/>
        </p:blipFill>
        <p:spPr bwMode="auto">
          <a:xfrm>
            <a:off x="8712558" y="5140747"/>
            <a:ext cx="2847372" cy="144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8950350-FFAB-4556-9528-5E7CF6D3BEB8}"/>
              </a:ext>
            </a:extLst>
          </p:cNvPr>
          <p:cNvSpPr/>
          <p:nvPr/>
        </p:nvSpPr>
        <p:spPr>
          <a:xfrm>
            <a:off x="2534214" y="2556539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40055" y="955808"/>
            <a:ext cx="6365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Example:</a:t>
            </a:r>
          </a:p>
          <a:p>
            <a:pPr algn="l"/>
            <a:r>
              <a:rPr lang="en-US" dirty="0"/>
              <a:t>Using a booster at the higher-pressure equipment at the end of the line while reducing the pressure for the rest of the 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326933" y="1576078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625567" y="4226099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88784" y="5550930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9811" y="-8796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ar-EG" sz="3000" b="1" dirty="0">
                <a:solidFill>
                  <a:schemeClr val="bg1"/>
                </a:solidFill>
              </a:rPr>
              <a:t>4</a:t>
            </a:r>
            <a:r>
              <a:rPr lang="en-US" sz="3000" b="1" dirty="0">
                <a:solidFill>
                  <a:schemeClr val="bg1"/>
                </a:solidFill>
              </a:rPr>
              <a:t>) Reducing Air Pressure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DA65D-0BF7-4A3B-ABC0-14051AF055A9}"/>
              </a:ext>
            </a:extLst>
          </p:cNvPr>
          <p:cNvSpPr txBox="1"/>
          <p:nvPr/>
        </p:nvSpPr>
        <p:spPr>
          <a:xfrm>
            <a:off x="428121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08581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166362" y="1306417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177513" y="3891081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177513" y="5136585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B747BF-4CEC-4153-AD19-D095F48D3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234106"/>
              </p:ext>
            </p:extLst>
          </p:nvPr>
        </p:nvGraphicFramePr>
        <p:xfrm>
          <a:off x="3541476" y="1267056"/>
          <a:ext cx="8416957" cy="4970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8412">
                  <a:extLst>
                    <a:ext uri="{9D8B030D-6E8A-4147-A177-3AD203B41FA5}">
                      <a16:colId xmlns:a16="http://schemas.microsoft.com/office/drawing/2014/main" val="2529664325"/>
                    </a:ext>
                  </a:extLst>
                </a:gridCol>
                <a:gridCol w="585835">
                  <a:extLst>
                    <a:ext uri="{9D8B030D-6E8A-4147-A177-3AD203B41FA5}">
                      <a16:colId xmlns:a16="http://schemas.microsoft.com/office/drawing/2014/main" val="1661743703"/>
                    </a:ext>
                  </a:extLst>
                </a:gridCol>
                <a:gridCol w="4052710">
                  <a:extLst>
                    <a:ext uri="{9D8B030D-6E8A-4147-A177-3AD203B41FA5}">
                      <a16:colId xmlns:a16="http://schemas.microsoft.com/office/drawing/2014/main" val="1342702302"/>
                    </a:ext>
                  </a:extLst>
                </a:gridCol>
              </a:tblGrid>
              <a:tr h="253674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Proposed Solution Settings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884388"/>
                  </a:ext>
                </a:extLst>
              </a:tr>
              <a:tr h="10738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 of compressors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Kaeser BSD 83 ( 6 – 7 bar)</a:t>
                      </a:r>
                    </a:p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Atlas Copco GA 45 (5.7 – 6.7 bar)</a:t>
                      </a:r>
                    </a:p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Atlas Copco GA 37 (5.3 – 6 bar )</a:t>
                      </a:r>
                    </a:p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Atlas Copco GA 37 (5.3 – 6 bar ) “Stand-by”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34510660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New Network Setting pressure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5.5 bar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57774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Energy saving percentage per one bar reduction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6.5%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270285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Energy saving 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16.25%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522644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 of air pressure boosters 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(580 L/min) + 1 (1600 L/min) 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568087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 of Secondary Tanks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(0.5 mᶟ) + 1 ( 1 mᶟ)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261600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 of Primary Tanks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(6 mᶟ)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063914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Annual Energy saving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189,961 kWh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940854"/>
                  </a:ext>
                </a:extLst>
              </a:tr>
              <a:tr h="253674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Economic Features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171111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CAPEX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USD 6500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560231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Lifetime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 years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457378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Net Saving Over Lifetime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USD 35,600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130346"/>
                  </a:ext>
                </a:extLst>
              </a:tr>
              <a:tr h="253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Payback Period</a:t>
                      </a:r>
                      <a:endParaRPr lang="en-US" sz="16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Year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304003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DF538FAF-65DF-4C84-AE82-5284A6C2D043}"/>
              </a:ext>
            </a:extLst>
          </p:cNvPr>
          <p:cNvSpPr/>
          <p:nvPr/>
        </p:nvSpPr>
        <p:spPr>
          <a:xfrm>
            <a:off x="2166362" y="2548934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130988" y="1589142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821512" y="4239163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-107161" y="5563994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9811" y="-8796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ar-EG" sz="3000" b="1" dirty="0">
                <a:solidFill>
                  <a:schemeClr val="bg1"/>
                </a:solidFill>
              </a:rPr>
              <a:t>4</a:t>
            </a:r>
            <a:r>
              <a:rPr lang="en-US" sz="3000" b="1" dirty="0">
                <a:solidFill>
                  <a:schemeClr val="bg1"/>
                </a:solidFill>
              </a:rPr>
              <a:t>) Reducing Air Pressure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166CDD-F178-4243-90C2-09C47A89C78C}"/>
              </a:ext>
            </a:extLst>
          </p:cNvPr>
          <p:cNvSpPr txBox="1"/>
          <p:nvPr/>
        </p:nvSpPr>
        <p:spPr>
          <a:xfrm>
            <a:off x="233567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96397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353131" y="133109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353131" y="3965525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353131" y="5247069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Motor Rewinding - Home | Facebook">
            <a:extLst>
              <a:ext uri="{FF2B5EF4-FFF2-40B4-BE49-F238E27FC236}">
                <a16:creationId xmlns:a16="http://schemas.microsoft.com/office/drawing/2014/main" id="{1FACECDD-C9F5-49E6-99C6-8B14C0DF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14" y="3489053"/>
            <a:ext cx="2504342" cy="249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D7B1573-F3F7-4525-87F0-9BFDC1C50935}"/>
              </a:ext>
            </a:extLst>
          </p:cNvPr>
          <p:cNvSpPr/>
          <p:nvPr/>
        </p:nvSpPr>
        <p:spPr>
          <a:xfrm>
            <a:off x="2353131" y="2649322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1DB527-50A9-49A8-B51D-8B77D2438D05}"/>
              </a:ext>
            </a:extLst>
          </p:cNvPr>
          <p:cNvSpPr txBox="1"/>
          <p:nvPr/>
        </p:nvSpPr>
        <p:spPr>
          <a:xfrm>
            <a:off x="4127728" y="1070762"/>
            <a:ext cx="2574527" cy="175432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Low-ease, medium-cost, high-prevalence intervention in industrial enterprises, plus average savings</a:t>
            </a:r>
          </a:p>
          <a:p>
            <a:pPr algn="ctr" rtl="1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209366" y="1641394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743134" y="4291415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-28783" y="5616246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6255" y="-6350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5) Good Rewinding Practices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926995" y="1070762"/>
            <a:ext cx="4901839" cy="40440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Motor rewinding is essential process.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manufacturers advise to rewind the motor once or twice max and then replace it.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Theoretically, motor rewinding can keep the motor efficient.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Egypt: Motor efficiency drops from 2.5% to 5% with each motor rewinding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Although the cost of motor rewinding is lower than replacing by a new motor, the losses due to the rewinding increases each time the motor is being rewound.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57DFF4-7AA6-4EA1-A02B-C5F4C92E9718}"/>
              </a:ext>
            </a:extLst>
          </p:cNvPr>
          <p:cNvSpPr txBox="1"/>
          <p:nvPr/>
        </p:nvSpPr>
        <p:spPr>
          <a:xfrm>
            <a:off x="311391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7662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A1320-B49D-444F-B721-EBB0FAD3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6798"/>
            <a:ext cx="9193915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Introduction to EE in Egyptian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589A9-8226-41DC-A8B5-5AA72759B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080" y="1210968"/>
            <a:ext cx="7186749" cy="48958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4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 dirty="0"/>
              <a:t>Rapidly growing market since 2014 as a result of the development of the energy sector, particularly policies or subsidies removal.</a:t>
            </a:r>
          </a:p>
          <a:p>
            <a:pPr>
              <a:lnSpc>
                <a:spcPct val="114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 dirty="0"/>
              <a:t>Achieve the basic elements of the institutional framework and political motives</a:t>
            </a:r>
          </a:p>
          <a:p>
            <a:pPr>
              <a:lnSpc>
                <a:spcPct val="114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 dirty="0"/>
              <a:t>The development of legislation and regulations is slower than that of the market </a:t>
            </a:r>
          </a:p>
          <a:p>
            <a:pPr>
              <a:lnSpc>
                <a:spcPct val="114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 dirty="0"/>
              <a:t>Accumulated expertise can be used from projects, legislation and experts and can be used to build for further development</a:t>
            </a:r>
          </a:p>
          <a:p>
            <a:pPr>
              <a:lnSpc>
                <a:spcPct val="114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 dirty="0"/>
              <a:t>Growing interest from the private sector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A694B-7F25-40B6-A0A5-7ECC42B5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D0CE-5F31-4B4C-83F8-7CC96712E758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DCF72-03E1-4A24-810F-EA82F2561A44}"/>
              </a:ext>
            </a:extLst>
          </p:cNvPr>
          <p:cNvSpPr txBox="1"/>
          <p:nvPr/>
        </p:nvSpPr>
        <p:spPr>
          <a:xfrm>
            <a:off x="324394" y="810009"/>
            <a:ext cx="3940629" cy="6196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10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Simplified Arabic" panose="02020603050405020304" pitchFamily="18" charset="-78"/>
              </a:rPr>
              <a:t>10 - 15 </a:t>
            </a:r>
          </a:p>
          <a:p>
            <a:pPr marL="0" marR="0" algn="ctr">
              <a:spcBef>
                <a:spcPts val="10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Arial" panose="020B0604020202020204" pitchFamily="34" charset="0"/>
                <a:cs typeface="Simplified Arabic" panose="02020603050405020304" pitchFamily="18" charset="-78"/>
              </a:rPr>
              <a:t>Billion Dollars</a:t>
            </a:r>
            <a:endParaRPr lang="en-US" sz="32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Simplified Arabic" panose="02020603050405020304" pitchFamily="18" charset="-78"/>
            </a:endParaRPr>
          </a:p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Arial" panose="020B0604020202020204" pitchFamily="34" charset="0"/>
                <a:cs typeface="Simplified Arabic" panose="02020603050405020304" pitchFamily="18" charset="-78"/>
              </a:rPr>
              <a:t>Market size of the energy efficiency market in the industrial sector</a:t>
            </a:r>
          </a:p>
          <a:p>
            <a:pPr marL="0" marR="0" algn="ctr">
              <a:spcBef>
                <a:spcPts val="10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Simplified Arabic" panose="02020603050405020304" pitchFamily="18" charset="-78"/>
              </a:rPr>
              <a:t>8-11% </a:t>
            </a:r>
            <a:endParaRPr lang="en-US" sz="1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Simplified Arabic" panose="02020603050405020304" pitchFamily="18" charset="-78"/>
            </a:endParaRPr>
          </a:p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Arial" panose="020B0604020202020204" pitchFamily="34" charset="0"/>
                <a:cs typeface="Simplified Arabic" panose="02020603050405020304" pitchFamily="18" charset="-78"/>
              </a:rPr>
              <a:t>The possible savings in industrial electric power</a:t>
            </a:r>
            <a:endParaRPr lang="en-CA" sz="800" dirty="0">
              <a:latin typeface="Calibri" panose="020F0502020204030204" pitchFamily="34" charset="0"/>
              <a:cs typeface="Simplified Arabic" panose="02020603050405020304" pitchFamily="18" charset="-78"/>
            </a:endParaRPr>
          </a:p>
          <a:p>
            <a:pPr marL="0" marR="0" algn="ctr">
              <a:spcBef>
                <a:spcPts val="10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Simplified Arabic" panose="02020603050405020304" pitchFamily="18" charset="-78"/>
              </a:rPr>
              <a:t>3.5% </a:t>
            </a:r>
            <a:endParaRPr lang="en-US" sz="1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Simplified Arabic" panose="02020603050405020304" pitchFamily="18" charset="-78"/>
            </a:endParaRPr>
          </a:p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Arial" panose="020B0604020202020204" pitchFamily="34" charset="0"/>
                <a:cs typeface="Simplified Arabic" panose="02020603050405020304" pitchFamily="18" charset="-78"/>
              </a:rPr>
              <a:t>The possible savings in industrial electric power if high-efficient motors are widely used</a:t>
            </a:r>
          </a:p>
          <a:p>
            <a:pPr marL="0" marR="0" algn="ctr">
              <a:spcBef>
                <a:spcPts val="1000"/>
              </a:spcBef>
              <a:spcAft>
                <a:spcPts val="600"/>
              </a:spcAft>
            </a:pPr>
            <a:endParaRPr lang="en-CA" dirty="0">
              <a:latin typeface="Calibri" panose="020F0502020204030204" pitchFamily="34" charset="0"/>
              <a:cs typeface="Simplified Arabic" panose="02020603050405020304" pitchFamily="18" charset="-78"/>
            </a:endParaRPr>
          </a:p>
          <a:p>
            <a:pPr marL="0" marR="0" algn="ctr">
              <a:spcBef>
                <a:spcPts val="10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60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CD543B1-DD9C-4F2A-B83B-1AA874116AD6}"/>
              </a:ext>
            </a:extLst>
          </p:cNvPr>
          <p:cNvSpPr txBox="1">
            <a:spLocks/>
          </p:cNvSpPr>
          <p:nvPr/>
        </p:nvSpPr>
        <p:spPr>
          <a:xfrm>
            <a:off x="6590342" y="1183513"/>
            <a:ext cx="5252435" cy="3238361"/>
          </a:xfrm>
          <a:prstGeom prst="rect">
            <a:avLst/>
          </a:prstGeom>
          <a:ln>
            <a:noFill/>
          </a:ln>
        </p:spPr>
        <p:txBody>
          <a:bodyPr vert="horz" lIns="102400" tIns="51200" rIns="102400" bIns="51200" rtlCol="0">
            <a:noAutofit/>
          </a:bodyPr>
          <a:lstStyle>
            <a:lvl1pPr marL="384001" indent="-384001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2002" indent="-320001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002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2003" indent="-256000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4" indent="-256000" algn="l" defTabSz="512001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6005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8006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007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008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800" dirty="0"/>
              <a:t>Variable speed drives (VSDs) enable the motor to operate at various loads with the same efficiency </a:t>
            </a:r>
          </a:p>
          <a:p>
            <a:pPr algn="just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800" dirty="0"/>
              <a:t>There's a power loss at the VSD itself!</a:t>
            </a:r>
          </a:p>
          <a:p>
            <a:pPr algn="just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800" dirty="0"/>
              <a:t>VSD is recommended when load changes between 25%-100%</a:t>
            </a:r>
          </a:p>
          <a:p>
            <a:pPr algn="just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800" dirty="0"/>
              <a:t>If there is a group of motors to supply the load, you don't usually need more than one VSD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0" y="-40213"/>
            <a:ext cx="8980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6) Variable Speed Drives (VSD)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586799" y="2598588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586799" y="3908143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586799" y="5168181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VSD Motor Power, Speed and Torque Explained - Automated Electrics">
            <a:extLst>
              <a:ext uri="{FF2B5EF4-FFF2-40B4-BE49-F238E27FC236}">
                <a16:creationId xmlns:a16="http://schemas.microsoft.com/office/drawing/2014/main" id="{8BC5D9AC-4142-4C3E-8C2A-8EE0010D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20" y="3605585"/>
            <a:ext cx="2635484" cy="227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81FAEAB-74EE-4268-A07B-F4C4ED0C779A}"/>
              </a:ext>
            </a:extLst>
          </p:cNvPr>
          <p:cNvSpPr/>
          <p:nvPr/>
        </p:nvSpPr>
        <p:spPr>
          <a:xfrm>
            <a:off x="2489703" y="1402197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1DB527-50A9-49A8-B51D-8B77D2438D05}"/>
              </a:ext>
            </a:extLst>
          </p:cNvPr>
          <p:cNvSpPr txBox="1"/>
          <p:nvPr/>
        </p:nvSpPr>
        <p:spPr>
          <a:xfrm>
            <a:off x="3727026" y="1159167"/>
            <a:ext cx="2667904" cy="203132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rtl="1"/>
            <a:r>
              <a:rPr lang="en-US" dirty="0"/>
              <a:t>Medium intervention in ease of implementation and relatively high cost and low prevalence in industrial enterprises in addition to being high savings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444500" y="1628331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508000" y="4278352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206351" y="5603183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6D9D7-C2B1-4723-BA9A-B8C9AD1466A0}"/>
              </a:ext>
            </a:extLst>
          </p:cNvPr>
          <p:cNvSpPr txBox="1"/>
          <p:nvPr/>
        </p:nvSpPr>
        <p:spPr>
          <a:xfrm>
            <a:off x="48648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75403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616002" y="2633247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627454" y="3965525"/>
            <a:ext cx="1005840" cy="1006997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616002" y="5164715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40901A-F348-42C9-8C24-91D3C907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64" y="2032200"/>
            <a:ext cx="7636297" cy="408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103C781-F381-4CEF-BB50-AA62CF1F460A}"/>
              </a:ext>
            </a:extLst>
          </p:cNvPr>
          <p:cNvSpPr/>
          <p:nvPr/>
        </p:nvSpPr>
        <p:spPr>
          <a:xfrm>
            <a:off x="2627454" y="3965525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CF27B6-6CE1-44CC-9015-B38EF402BA18}"/>
              </a:ext>
            </a:extLst>
          </p:cNvPr>
          <p:cNvSpPr/>
          <p:nvPr/>
        </p:nvSpPr>
        <p:spPr>
          <a:xfrm>
            <a:off x="2627454" y="1413085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73564" y="1551103"/>
            <a:ext cx="69276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VSD is recommended when the load changes between 25%-100%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418374" y="1693646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534126" y="4343667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180225" y="5668498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987" y="-29849"/>
            <a:ext cx="88270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pPr>
              <a:tabLst>
                <a:tab pos="1265238" algn="l"/>
              </a:tabLst>
            </a:pPr>
            <a:r>
              <a:rPr lang="en-US" sz="3000" b="1" dirty="0">
                <a:solidFill>
                  <a:schemeClr val="bg1"/>
                </a:solidFill>
              </a:rPr>
              <a:t>6) Variable Speed Drives (VSD)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BD639E-F3EA-45CE-B2E8-97F0D6BE28E1}"/>
              </a:ext>
            </a:extLst>
          </p:cNvPr>
          <p:cNvSpPr txBox="1"/>
          <p:nvPr/>
        </p:nvSpPr>
        <p:spPr>
          <a:xfrm>
            <a:off x="48648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36548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6EABED40-FE84-4393-AAC5-04B109449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04" y="1662776"/>
            <a:ext cx="7514248" cy="39031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505643" y="2598588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505643" y="5180306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0826DB-A306-42B1-BB05-65F0CC17464E}"/>
              </a:ext>
            </a:extLst>
          </p:cNvPr>
          <p:cNvSpPr txBox="1"/>
          <p:nvPr/>
        </p:nvSpPr>
        <p:spPr>
          <a:xfrm>
            <a:off x="4533089" y="1750709"/>
            <a:ext cx="6750996" cy="307777"/>
          </a:xfrm>
          <a:prstGeom prst="rect">
            <a:avLst/>
          </a:prstGeom>
          <a:solidFill>
            <a:schemeClr val="bg1"/>
          </a:solidFill>
        </p:spPr>
        <p:txBody>
          <a:bodyPr wrap="square" rIns="45720" rtlCol="0">
            <a:spAutoFit/>
          </a:bodyPr>
          <a:lstStyle/>
          <a:p>
            <a:r>
              <a:rPr lang="en-US" sz="1400" b="1" dirty="0"/>
              <a:t>Relative Price Difference - Motors with a variety of efficiency with the addition of a VSD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03C781-F381-4CEF-BB50-AA62CF1F460A}"/>
              </a:ext>
            </a:extLst>
          </p:cNvPr>
          <p:cNvSpPr/>
          <p:nvPr/>
        </p:nvSpPr>
        <p:spPr>
          <a:xfrm>
            <a:off x="2505643" y="3927100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CF27B6-6CE1-44CC-9015-B38EF402BA18}"/>
              </a:ext>
            </a:extLst>
          </p:cNvPr>
          <p:cNvSpPr/>
          <p:nvPr/>
        </p:nvSpPr>
        <p:spPr>
          <a:xfrm>
            <a:off x="2532579" y="1319518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457559" y="1484638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533851" y="4270844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219410" y="5459490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-32767"/>
            <a:ext cx="88521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6) Variable Speed Drives (VSD)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33C9BE-4812-4AF3-A9DA-2171CD48D44E}"/>
              </a:ext>
            </a:extLst>
          </p:cNvPr>
          <p:cNvSpPr txBox="1"/>
          <p:nvPr/>
        </p:nvSpPr>
        <p:spPr>
          <a:xfrm>
            <a:off x="48648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12645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627454" y="133109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616002" y="2633247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627454" y="3936497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627454" y="5127168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70789E5-06DF-428A-A11C-73562DE39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14" t="28186" r="31835" b="10042"/>
          <a:stretch/>
        </p:blipFill>
        <p:spPr>
          <a:xfrm>
            <a:off x="4416621" y="1331094"/>
            <a:ext cx="4391032" cy="47119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7442" y="1370454"/>
            <a:ext cx="291507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2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The use of an over-rated  motor (load less than 50% of motor rating) significantly reduces efficiency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1DB527-50A9-49A8-B51D-8B77D2438D05}"/>
              </a:ext>
            </a:extLst>
          </p:cNvPr>
          <p:cNvSpPr txBox="1"/>
          <p:nvPr/>
        </p:nvSpPr>
        <p:spPr>
          <a:xfrm>
            <a:off x="9057442" y="4249699"/>
            <a:ext cx="2915074" cy="120032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Easy-to-implement, low-cost, high-prevalence intervention in industrial enterprises and low savings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457562" y="1563016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494938" y="4213037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219413" y="5537868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-52222"/>
            <a:ext cx="6919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7) Good Selection of Motor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81374-16FF-43BF-88B9-DF804BD34D98}"/>
              </a:ext>
            </a:extLst>
          </p:cNvPr>
          <p:cNvSpPr txBox="1"/>
          <p:nvPr/>
        </p:nvSpPr>
        <p:spPr>
          <a:xfrm>
            <a:off x="48648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22050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285107" y="133109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246276" y="2633247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246276" y="3935400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246276" y="511711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A0CB049-1BD0-4A78-A17F-F6CA37A22C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438777"/>
              </p:ext>
            </p:extLst>
          </p:nvPr>
        </p:nvGraphicFramePr>
        <p:xfrm>
          <a:off x="5536670" y="1914186"/>
          <a:ext cx="6597784" cy="4548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ABAF110-5232-4CDE-9839-66798BA3C00D}"/>
              </a:ext>
            </a:extLst>
          </p:cNvPr>
          <p:cNvSpPr txBox="1"/>
          <p:nvPr/>
        </p:nvSpPr>
        <p:spPr>
          <a:xfrm>
            <a:off x="3698303" y="1040954"/>
            <a:ext cx="733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</a:rPr>
              <a:t>Increased efficiency from IE level to another save energy and expenses, especially with large motor ratings and longer operating hours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144050" y="1589142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808450" y="4239163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-94099" y="5563994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1" y="-88655"/>
            <a:ext cx="8929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8) Use High-Efficient Motors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9F85A-FD39-4ACB-B923-6BDB7542394D}"/>
              </a:ext>
            </a:extLst>
          </p:cNvPr>
          <p:cNvSpPr txBox="1"/>
          <p:nvPr/>
        </p:nvSpPr>
        <p:spPr>
          <a:xfrm>
            <a:off x="272481" y="2877881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93119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A1320-B49D-444F-B721-EBB0FAD3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96" y="-128552"/>
            <a:ext cx="10972801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Decree 463/2020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A694B-7F25-40B6-A0A5-7ECC42B5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D0CE-5F31-4B4C-83F8-7CC96712E758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938AC-53B5-493F-A861-8EF0476CFF60}"/>
              </a:ext>
            </a:extLst>
          </p:cNvPr>
          <p:cNvSpPr txBox="1"/>
          <p:nvPr/>
        </p:nvSpPr>
        <p:spPr>
          <a:xfrm>
            <a:off x="297696" y="1120864"/>
            <a:ext cx="576193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Follows the global theme aimed at raising the efficiency of electric motors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Decree has two parts:</a:t>
            </a:r>
          </a:p>
          <a:p>
            <a:pPr marL="742894" lvl="1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	Name Plate (labeling)   </a:t>
            </a:r>
          </a:p>
          <a:p>
            <a:pPr marL="742894" lvl="1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	Minimum Energy Efficiency (MEPS)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62% of factories have not heard of the decree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70% see the decree as positive when understood</a:t>
            </a:r>
          </a:p>
        </p:txBody>
      </p:sp>
      <p:pic>
        <p:nvPicPr>
          <p:cNvPr id="14" name="picture">
            <a:extLst>
              <a:ext uri="{FF2B5EF4-FFF2-40B4-BE49-F238E27FC236}">
                <a16:creationId xmlns:a16="http://schemas.microsoft.com/office/drawing/2014/main" id="{4047FFF3-24E8-4064-AC49-61783CAB82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27" y="885371"/>
            <a:ext cx="6108421" cy="2875728"/>
          </a:xfrm>
          <a:prstGeom prst="rect">
            <a:avLst/>
          </a:prstGeom>
        </p:spPr>
      </p:pic>
      <p:pic>
        <p:nvPicPr>
          <p:cNvPr id="1026" name="Picture 2" descr="Motor MEPS around the World (Source: ISR-UC, 2018). | Download Scientific  Diagram">
            <a:extLst>
              <a:ext uri="{FF2B5EF4-FFF2-40B4-BE49-F238E27FC236}">
                <a16:creationId xmlns:a16="http://schemas.microsoft.com/office/drawing/2014/main" id="{A10C0432-255A-410D-B08F-3BA03447F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13" y="3906242"/>
            <a:ext cx="6444343" cy="28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969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CD543B1-DD9C-4F2A-B83B-1AA874116AD6}"/>
              </a:ext>
            </a:extLst>
          </p:cNvPr>
          <p:cNvSpPr txBox="1">
            <a:spLocks/>
          </p:cNvSpPr>
          <p:nvPr/>
        </p:nvSpPr>
        <p:spPr>
          <a:xfrm>
            <a:off x="6396586" y="1005817"/>
            <a:ext cx="5775959" cy="4966968"/>
          </a:xfrm>
          <a:prstGeom prst="rect">
            <a:avLst/>
          </a:prstGeom>
        </p:spPr>
        <p:txBody>
          <a:bodyPr vert="horz" lIns="102400" tIns="51200" rIns="102400" bIns="51200" rtlCol="0">
            <a:noAutofit/>
          </a:bodyPr>
          <a:lstStyle>
            <a:lvl1pPr marL="384001" indent="-384001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2002" indent="-320001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002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2003" indent="-256000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4" indent="-256000" algn="l" defTabSz="512001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6005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8006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007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008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en-US" sz="2200" dirty="0"/>
              <a:t>The efficiency of electric motors is defined by IE1, IE2, IE3, IE4, IE5</a:t>
            </a:r>
          </a:p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en-US" sz="2200" dirty="0"/>
              <a:t>Each group is 15-20% higher than the lower (IE1) to the top (IE5) group</a:t>
            </a:r>
          </a:p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en-US" sz="2200" dirty="0"/>
              <a:t>77.5% of electric motors in Egypt are IE0</a:t>
            </a:r>
          </a:p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en-US" sz="2200" dirty="0"/>
              <a:t>The decree prohibits entry of new motors to the Egyptian market which are below IE3 like many countries of the world within 18 months of the decree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0" y="196986"/>
            <a:ext cx="1042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Decree 463/2020 </a:t>
            </a:r>
            <a:r>
              <a:rPr lang="en-CA" sz="3200" b="1" dirty="0">
                <a:solidFill>
                  <a:schemeClr val="bg1"/>
                </a:solidFill>
              </a:rPr>
              <a:t>(MEPS IE3)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1CD8D-2BD9-4586-875D-14165F73D871}"/>
              </a:ext>
            </a:extLst>
          </p:cNvPr>
          <p:cNvSpPr txBox="1"/>
          <p:nvPr/>
        </p:nvSpPr>
        <p:spPr>
          <a:xfrm>
            <a:off x="0" y="6507518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1400" dirty="0"/>
              <a:t>مصدرالبيانات:</a:t>
            </a:r>
            <a:r>
              <a:rPr lang="en-US" sz="1400" dirty="0"/>
              <a:t> </a:t>
            </a:r>
            <a:r>
              <a:rPr lang="ar-EG" sz="1400" dirty="0"/>
              <a:t> 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7D19C-CECF-4208-8701-35BC153EE07E}"/>
              </a:ext>
            </a:extLst>
          </p:cNvPr>
          <p:cNvSpPr txBox="1"/>
          <p:nvPr/>
        </p:nvSpPr>
        <p:spPr>
          <a:xfrm>
            <a:off x="203200" y="6202418"/>
            <a:ext cx="711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TECHNICAL NOTE: IEC 60034-30-1 standard on efficiency classes for low voltage AC motors, ABB</a:t>
            </a:r>
            <a:endParaRPr lang="ar-EG" sz="1400" dirty="0"/>
          </a:p>
          <a:p>
            <a:endParaRPr lang="en-US" sz="14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A0CB049-1BD0-4A78-A17F-F6CA37A22C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786084"/>
              </p:ext>
            </p:extLst>
          </p:nvPr>
        </p:nvGraphicFramePr>
        <p:xfrm>
          <a:off x="203200" y="1424784"/>
          <a:ext cx="6212841" cy="45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2767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CD543B1-DD9C-4F2A-B83B-1AA874116AD6}"/>
              </a:ext>
            </a:extLst>
          </p:cNvPr>
          <p:cNvSpPr txBox="1">
            <a:spLocks/>
          </p:cNvSpPr>
          <p:nvPr/>
        </p:nvSpPr>
        <p:spPr>
          <a:xfrm>
            <a:off x="6507410" y="1136125"/>
            <a:ext cx="5576809" cy="4844142"/>
          </a:xfrm>
          <a:prstGeom prst="rect">
            <a:avLst/>
          </a:prstGeom>
        </p:spPr>
        <p:txBody>
          <a:bodyPr vert="horz" lIns="102400" tIns="51200" rIns="102400" bIns="51200" rtlCol="0">
            <a:noAutofit/>
          </a:bodyPr>
          <a:lstStyle>
            <a:lvl1pPr marL="384001" indent="-384001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2002" indent="-320001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002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2003" indent="-256000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4" indent="-256000" algn="l" defTabSz="512001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6005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8006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007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008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The article on MEPS targets a capacity of between 0.75 and 375 kW, and the decree applies only to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Squirrel cage induction motors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Number of poles (2,4,6,8)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Single-speed motors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Less than 1000 volts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Continuous duty motors (S1 Type)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Direct on-line operated motors 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1CD8D-2BD9-4586-875D-14165F73D871}"/>
              </a:ext>
            </a:extLst>
          </p:cNvPr>
          <p:cNvSpPr txBox="1"/>
          <p:nvPr/>
        </p:nvSpPr>
        <p:spPr>
          <a:xfrm>
            <a:off x="-212738" y="6172779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1400" dirty="0"/>
              <a:t>مصدرالبيانات:</a:t>
            </a:r>
            <a:r>
              <a:rPr lang="en-US" sz="1400" dirty="0"/>
              <a:t> </a:t>
            </a:r>
            <a:r>
              <a:rPr lang="ar-EG" sz="1400" dirty="0"/>
              <a:t> 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7D19C-CECF-4208-8701-35BC153EE07E}"/>
              </a:ext>
            </a:extLst>
          </p:cNvPr>
          <p:cNvSpPr txBox="1"/>
          <p:nvPr/>
        </p:nvSpPr>
        <p:spPr>
          <a:xfrm>
            <a:off x="129636" y="6359174"/>
            <a:ext cx="6497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Source: UNIDO Motor Training</a:t>
            </a:r>
            <a:endParaRPr lang="ar-EG" sz="1400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035802-8FE2-408F-B0F3-5B6866C3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08" t="38312" r="43133" b="20169"/>
          <a:stretch/>
        </p:blipFill>
        <p:spPr>
          <a:xfrm>
            <a:off x="129636" y="1540638"/>
            <a:ext cx="6377774" cy="48423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8CE6C3-01BE-4946-8F23-561401E6B3BE}"/>
              </a:ext>
            </a:extLst>
          </p:cNvPr>
          <p:cNvSpPr txBox="1"/>
          <p:nvPr/>
        </p:nvSpPr>
        <p:spPr>
          <a:xfrm>
            <a:off x="411410" y="1269307"/>
            <a:ext cx="6258932" cy="400110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 algn="ctr" rtl="1"/>
            <a:endParaRPr lang="ar-EG" b="1" dirty="0"/>
          </a:p>
          <a:p>
            <a:pPr algn="ctr" rtl="1"/>
            <a:endParaRPr lang="ar-EG" sz="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13C9E2-A4AA-4A98-B0CA-969D22139345}"/>
              </a:ext>
            </a:extLst>
          </p:cNvPr>
          <p:cNvSpPr txBox="1"/>
          <p:nvPr/>
        </p:nvSpPr>
        <p:spPr>
          <a:xfrm>
            <a:off x="3734640" y="1650346"/>
            <a:ext cx="567538" cy="400110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 algn="ctr" rtl="1"/>
            <a:endParaRPr lang="ar-EG" b="1" dirty="0"/>
          </a:p>
          <a:p>
            <a:pPr algn="ctr" rtl="1"/>
            <a:endParaRPr lang="ar-EG" sz="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6CFFFD-1E0B-470C-A65A-BE212DFA95BF}"/>
              </a:ext>
            </a:extLst>
          </p:cNvPr>
          <p:cNvSpPr txBox="1"/>
          <p:nvPr/>
        </p:nvSpPr>
        <p:spPr>
          <a:xfrm>
            <a:off x="525875" y="1602306"/>
            <a:ext cx="1876036" cy="815608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 algn="ctr"/>
            <a:endParaRPr lang="ar-EG" b="1" dirty="0"/>
          </a:p>
          <a:p>
            <a:pPr algn="ctr"/>
            <a:endParaRPr lang="ar-EG" sz="200" b="1" dirty="0"/>
          </a:p>
          <a:p>
            <a:pPr algn="ctr"/>
            <a:endParaRPr lang="ar-EG" sz="1200" b="1" dirty="0"/>
          </a:p>
          <a:p>
            <a:pPr algn="ctr"/>
            <a:r>
              <a:rPr lang="en-US" b="1" dirty="0"/>
              <a:t>Capex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0" y="196986"/>
            <a:ext cx="8891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Decree 463/2020 </a:t>
            </a:r>
            <a:r>
              <a:rPr lang="en-CA" sz="3200" b="1" dirty="0">
                <a:solidFill>
                  <a:schemeClr val="bg1"/>
                </a:solidFill>
              </a:rPr>
              <a:t>(MEPS IE3)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38711B-9681-449D-B79F-2288236ECB7A}"/>
              </a:ext>
            </a:extLst>
          </p:cNvPr>
          <p:cNvSpPr txBox="1"/>
          <p:nvPr/>
        </p:nvSpPr>
        <p:spPr>
          <a:xfrm>
            <a:off x="3558904" y="1508537"/>
            <a:ext cx="1876036" cy="877163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 algn="ctr" rtl="1"/>
            <a:endParaRPr lang="en-US" b="1" dirty="0"/>
          </a:p>
          <a:p>
            <a:pPr algn="ctr" rtl="1"/>
            <a:endParaRPr lang="en-US" b="1" dirty="0"/>
          </a:p>
          <a:p>
            <a:pPr algn="ctr" rtl="1"/>
            <a:r>
              <a:rPr lang="en-US" b="1" dirty="0"/>
              <a:t>Maintenance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83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CD543B1-DD9C-4F2A-B83B-1AA874116AD6}"/>
              </a:ext>
            </a:extLst>
          </p:cNvPr>
          <p:cNvSpPr txBox="1">
            <a:spLocks/>
          </p:cNvSpPr>
          <p:nvPr/>
        </p:nvSpPr>
        <p:spPr>
          <a:xfrm>
            <a:off x="5932546" y="1686393"/>
            <a:ext cx="6010975" cy="4844142"/>
          </a:xfrm>
          <a:prstGeom prst="rect">
            <a:avLst/>
          </a:prstGeom>
        </p:spPr>
        <p:txBody>
          <a:bodyPr vert="horz" lIns="102400" tIns="51200" rIns="102400" bIns="51200" rtlCol="0">
            <a:noAutofit/>
          </a:bodyPr>
          <a:lstStyle>
            <a:lvl1pPr marL="384001" indent="-384001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2002" indent="-320001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002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2003" indent="-256000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4" indent="-256000" algn="l" defTabSz="512001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6005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8006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007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008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/>
              <a:t>The decree does not apply to: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/>
              <a:t>Multi-speed motors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/>
              <a:t>Motors fully integrated into equipment such as fans, pumps, plastic machines, production equipment or VSDs  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/>
              <a:t>Braking motors  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/>
              <a:t>Submersible motors and motors operating in an explosive environment</a:t>
            </a:r>
            <a:r>
              <a:rPr lang="en-US" sz="2400" b="1" dirty="0"/>
              <a:t> </a:t>
            </a:r>
            <a:endParaRPr lang="en-US" sz="2000" b="1" dirty="0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D3E58AF-04D2-41B8-B0BC-B699F34619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936066"/>
              </p:ext>
            </p:extLst>
          </p:nvPr>
        </p:nvGraphicFramePr>
        <p:xfrm>
          <a:off x="525297" y="1427927"/>
          <a:ext cx="5173789" cy="461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19050" y="196986"/>
            <a:ext cx="887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Decree 463/2020 </a:t>
            </a:r>
            <a:r>
              <a:rPr lang="en-CA" sz="3200" b="1" dirty="0">
                <a:solidFill>
                  <a:schemeClr val="bg1"/>
                </a:solidFill>
              </a:rPr>
              <a:t>(MEPS IE3)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5015" y="5621292"/>
            <a:ext cx="98813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Capex</a:t>
            </a:r>
          </a:p>
        </p:txBody>
      </p:sp>
    </p:spTree>
    <p:extLst>
      <p:ext uri="{BB962C8B-B14F-4D97-AF65-F5344CB8AC3E}">
        <p14:creationId xmlns:p14="http://schemas.microsoft.com/office/powerpoint/2010/main" val="1290142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CD543B1-DD9C-4F2A-B83B-1AA874116AD6}"/>
              </a:ext>
            </a:extLst>
          </p:cNvPr>
          <p:cNvSpPr txBox="1">
            <a:spLocks/>
          </p:cNvSpPr>
          <p:nvPr/>
        </p:nvSpPr>
        <p:spPr>
          <a:xfrm>
            <a:off x="6644256" y="1686393"/>
            <a:ext cx="5417115" cy="4844142"/>
          </a:xfrm>
          <a:prstGeom prst="rect">
            <a:avLst/>
          </a:prstGeom>
        </p:spPr>
        <p:txBody>
          <a:bodyPr vert="horz" lIns="102400" tIns="51200" rIns="102400" bIns="51200" rtlCol="0">
            <a:noAutofit/>
          </a:bodyPr>
          <a:lstStyle>
            <a:lvl1pPr marL="384001" indent="-384001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2002" indent="-320001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002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2003" indent="-256000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4" indent="-256000" algn="l" defTabSz="512001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6005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8006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007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008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The decree indicates the need to declare the degree of energy efficiency on the name plate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For AC motors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Capacity ranges from 0.12 to 1000 kW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Aims to inform the buyer of the product's consequences on energy consumption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Builds on the Electricity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Law of 2015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400" dirty="0"/>
          </a:p>
        </p:txBody>
      </p:sp>
      <p:pic>
        <p:nvPicPr>
          <p:cNvPr id="1026" name="Picture 2" descr="How To Read An Electric Motor Nameplate | Mawdsleys">
            <a:extLst>
              <a:ext uri="{FF2B5EF4-FFF2-40B4-BE49-F238E27FC236}">
                <a16:creationId xmlns:a16="http://schemas.microsoft.com/office/drawing/2014/main" id="{D78A4193-9982-4207-A054-C69633EE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36" y="1504414"/>
            <a:ext cx="6280420" cy="2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verseas High Efficiency Regulations Compliant Motors (for EU) | Fuji  Electric Global">
            <a:extLst>
              <a:ext uri="{FF2B5EF4-FFF2-40B4-BE49-F238E27FC236}">
                <a16:creationId xmlns:a16="http://schemas.microsoft.com/office/drawing/2014/main" id="{5B65F2DC-725B-4A9F-B125-5F73D8BCD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36" y="3885774"/>
            <a:ext cx="3406395" cy="214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sh G Aluminium Industrial 3 Phase Motor Name Plate, Packaging Type:  Packet, Rs 1 /inch | ID: 20403798991">
            <a:extLst>
              <a:ext uri="{FF2B5EF4-FFF2-40B4-BE49-F238E27FC236}">
                <a16:creationId xmlns:a16="http://schemas.microsoft.com/office/drawing/2014/main" id="{E9A6B00C-E858-4262-A6FD-91208386F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6" b="21139"/>
          <a:stretch/>
        </p:blipFill>
        <p:spPr bwMode="auto">
          <a:xfrm>
            <a:off x="3872559" y="4054035"/>
            <a:ext cx="2771697" cy="16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A918304-5FC9-46BA-A21C-DEDDA9F4949B}"/>
              </a:ext>
            </a:extLst>
          </p:cNvPr>
          <p:cNvSpPr/>
          <p:nvPr/>
        </p:nvSpPr>
        <p:spPr>
          <a:xfrm>
            <a:off x="942607" y="4957043"/>
            <a:ext cx="1435260" cy="760242"/>
          </a:xfrm>
          <a:prstGeom prst="ellipse">
            <a:avLst/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82C848-4C9A-4A80-A950-F61C55E04784}"/>
              </a:ext>
            </a:extLst>
          </p:cNvPr>
          <p:cNvSpPr/>
          <p:nvPr/>
        </p:nvSpPr>
        <p:spPr>
          <a:xfrm>
            <a:off x="3208115" y="1471916"/>
            <a:ext cx="1435260" cy="760242"/>
          </a:xfrm>
          <a:prstGeom prst="ellipse">
            <a:avLst/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363836" y="216417"/>
            <a:ext cx="1042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Decree 463/2020</a:t>
            </a:r>
            <a:r>
              <a:rPr lang="en-CA" sz="3200" b="1" dirty="0">
                <a:solidFill>
                  <a:schemeClr val="bg1"/>
                </a:solidFill>
              </a:rPr>
              <a:t>- Name Plate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36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8028217" y="2933700"/>
            <a:ext cx="1153883" cy="118035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1"/>
                </a:solidFill>
                <a:highlight>
                  <a:srgbClr val="FFFF00"/>
                </a:highlight>
              </a:rPr>
              <a:t>Average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9441042" y="2933701"/>
            <a:ext cx="1153882" cy="1180352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6510199" y="2933700"/>
            <a:ext cx="1259075" cy="1180980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064421" y="1172111"/>
            <a:ext cx="4389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ts val="1000"/>
              </a:spcBef>
              <a:spcAft>
                <a:spcPts val="600"/>
              </a:spcAft>
            </a:pPr>
            <a:r>
              <a:rPr lang="en-US" sz="3200" dirty="0"/>
              <a:t>Clarifications</a:t>
            </a:r>
            <a:endParaRPr lang="en-US" sz="3200" b="1" dirty="0">
              <a:solidFill>
                <a:schemeClr val="accent1"/>
              </a:solidFill>
              <a:latin typeface="Calibri" panose="020F0502020204030204" pitchFamily="34" charset="0"/>
              <a:ea typeface="Arial" panose="020B0604020202020204" pitchFamily="34" charset="0"/>
              <a:cs typeface="Simplified Arabic" panose="02020603050405020304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401" y="1868306"/>
            <a:ext cx="11558620" cy="370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2400" dirty="0"/>
              <a:t>The following symbols will be used in the next slides to denote the characteristics of energy-saving interventions in electric motor systems.</a:t>
            </a:r>
          </a:p>
          <a:p>
            <a:pPr marL="1371486" lvl="2" indent="-4572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Degree of deployment</a:t>
            </a:r>
          </a:p>
          <a:p>
            <a:pPr marL="1371486" lvl="2" indent="-4572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Ease of Implementation </a:t>
            </a:r>
          </a:p>
          <a:p>
            <a:pPr marL="1371486" lvl="2" indent="-4572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Low cost of implementation</a:t>
            </a:r>
          </a:p>
          <a:p>
            <a:pPr marL="1371486" lvl="2" indent="-4572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Savings</a:t>
            </a:r>
          </a:p>
          <a:p>
            <a:pPr marL="457200" indent="-45720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ar-EG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5A1320-B49D-444F-B721-EBB0FAD3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3" y="-56798"/>
            <a:ext cx="8882968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Introduction to EE in Egyptian Industry</a:t>
            </a:r>
          </a:p>
        </p:txBody>
      </p:sp>
    </p:spTree>
    <p:extLst>
      <p:ext uri="{BB962C8B-B14F-4D97-AF65-F5344CB8AC3E}">
        <p14:creationId xmlns:p14="http://schemas.microsoft.com/office/powerpoint/2010/main" val="3144693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97" y="-47171"/>
            <a:ext cx="8558353" cy="98062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How to make a replacement decision – To Repair or to Replace dilemma?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8450" y="1191671"/>
            <a:ext cx="5543550" cy="5503207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High-efficiency motors are more expensive than the less efficient ones.</a:t>
            </a:r>
          </a:p>
          <a:p>
            <a:pPr marL="0" indent="0" algn="l">
              <a:buNone/>
            </a:pPr>
            <a:endParaRPr lang="en-US" sz="2400" dirty="0"/>
          </a:p>
          <a:p>
            <a:pPr algn="l"/>
            <a:r>
              <a:rPr lang="en-US" sz="2400" dirty="0"/>
              <a:t>Replacing a motor before the end of its lifetime is usually expensive and useless.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Electric motors damage can be an opportunity to replace it with a higher efficiency motor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But repairing will be less expensive (and also less efficient)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17" y="1361874"/>
            <a:ext cx="6332346" cy="4723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397" y="6171659"/>
            <a:ext cx="63323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Source: </a:t>
            </a:r>
            <a:r>
              <a:rPr lang="ar-EG" sz="1400" b="1" dirty="0"/>
              <a:t> </a:t>
            </a:r>
          </a:p>
          <a:p>
            <a:pPr algn="l"/>
            <a:r>
              <a:rPr lang="en-CA" sz="1400" b="1" dirty="0"/>
              <a:t>IFC National Energy Efficient Motors Manufacturing Roadmap 2018</a:t>
            </a:r>
            <a:r>
              <a:rPr lang="ar-EG" sz="1400" b="1" dirty="0"/>
              <a:t>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13377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283453"/>
            <a:ext cx="5674902" cy="435133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400" dirty="0"/>
              <a:t>The higher cost of replacement can be compensated by saving.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The more efficient the motor is, the more expensive now but less cost on the long term.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Shall I repair the motor or  replace it with a medium-efficiency motor? or replace it with a high-efficient motor? 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The decision can be made as the cost difference is an investment and the savings are income from that investment</a:t>
            </a:r>
          </a:p>
          <a:p>
            <a:pPr algn="l"/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1018150"/>
              </p:ext>
            </p:extLst>
          </p:nvPr>
        </p:nvGraphicFramePr>
        <p:xfrm>
          <a:off x="196471" y="1135062"/>
          <a:ext cx="557467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5080" y="5654246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Source: </a:t>
            </a:r>
            <a:r>
              <a:rPr lang="ar-EG" sz="1400" dirty="0"/>
              <a:t>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96471" y="5956022"/>
            <a:ext cx="616541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TECHNICAL NOTE: IEC 60034-30-1 standard on efficiency classes for low voltage AC motors, ABB</a:t>
            </a:r>
            <a:endParaRPr lang="ar-EG" sz="1400" dirty="0"/>
          </a:p>
          <a:p>
            <a:endParaRPr lang="en-US" sz="1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9397" y="-47171"/>
            <a:ext cx="8558353" cy="980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chemeClr val="bg1"/>
                </a:solidFill>
              </a:rPr>
              <a:t>How to make a replacement decision – To Repair or to Replace dilemma?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58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1503"/>
            <a:ext cx="8839818" cy="132556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Results - Replacement of IE1 motor by IE3 Motor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2352" y="5251359"/>
            <a:ext cx="1120759" cy="1438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17329" y="1257404"/>
            <a:ext cx="15254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longer the annual operating time of the motor, the shorter the payback period of the EE motor (i.e. more feasible)</a:t>
            </a:r>
          </a:p>
        </p:txBody>
      </p:sp>
      <p:pic>
        <p:nvPicPr>
          <p:cNvPr id="25" name="table">
            <a:extLst>
              <a:ext uri="{FF2B5EF4-FFF2-40B4-BE49-F238E27FC236}">
                <a16:creationId xmlns:a16="http://schemas.microsoft.com/office/drawing/2014/main" id="{CD395BB3-E9D2-4449-A655-3E43AFECB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58"/>
          <a:stretch/>
        </p:blipFill>
        <p:spPr>
          <a:xfrm>
            <a:off x="6650530" y="1215190"/>
            <a:ext cx="5325856" cy="5090075"/>
          </a:xfrm>
          <a:prstGeom prst="rect">
            <a:avLst/>
          </a:prstGeom>
        </p:spPr>
      </p:pic>
      <p:sp>
        <p:nvSpPr>
          <p:cNvPr id="26" name="TextBox 23">
            <a:extLst>
              <a:ext uri="{FF2B5EF4-FFF2-40B4-BE49-F238E27FC236}">
                <a16:creationId xmlns:a16="http://schemas.microsoft.com/office/drawing/2014/main" id="{97371B6A-AC7B-4C23-8D9C-1077AAB0CB4F}"/>
              </a:ext>
            </a:extLst>
          </p:cNvPr>
          <p:cNvSpPr txBox="1"/>
          <p:nvPr/>
        </p:nvSpPr>
        <p:spPr>
          <a:xfrm>
            <a:off x="10656698" y="2549980"/>
            <a:ext cx="94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0-1.5 Year</a:t>
            </a: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9AD0AEAD-01F3-4569-AEB0-E9615A3EC084}"/>
              </a:ext>
            </a:extLst>
          </p:cNvPr>
          <p:cNvSpPr txBox="1"/>
          <p:nvPr/>
        </p:nvSpPr>
        <p:spPr>
          <a:xfrm>
            <a:off x="9005507" y="3453495"/>
            <a:ext cx="102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1.5- 3 Years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B3984FA6-061E-42A3-8525-DC846A8921C7}"/>
              </a:ext>
            </a:extLst>
          </p:cNvPr>
          <p:cNvSpPr txBox="1"/>
          <p:nvPr/>
        </p:nvSpPr>
        <p:spPr>
          <a:xfrm>
            <a:off x="7514121" y="4756377"/>
            <a:ext cx="700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More than 6 years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AD9BF2B9-DA53-40D9-8490-82FAA03ED324}"/>
              </a:ext>
            </a:extLst>
          </p:cNvPr>
          <p:cNvSpPr txBox="1"/>
          <p:nvPr/>
        </p:nvSpPr>
        <p:spPr>
          <a:xfrm>
            <a:off x="1747576" y="5269676"/>
            <a:ext cx="70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3-6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8C9B8-3A64-4E08-9DFF-B6A7975DED03}"/>
              </a:ext>
            </a:extLst>
          </p:cNvPr>
          <p:cNvSpPr txBox="1"/>
          <p:nvPr/>
        </p:nvSpPr>
        <p:spPr>
          <a:xfrm>
            <a:off x="7688179" y="6298639"/>
            <a:ext cx="3789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Replacing IE1 with IE3</a:t>
            </a:r>
          </a:p>
        </p:txBody>
      </p:sp>
      <p:pic>
        <p:nvPicPr>
          <p:cNvPr id="35" name="table">
            <a:extLst>
              <a:ext uri="{FF2B5EF4-FFF2-40B4-BE49-F238E27FC236}">
                <a16:creationId xmlns:a16="http://schemas.microsoft.com/office/drawing/2014/main" id="{02BB474B-ADBF-480A-A99C-71A55A807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48"/>
          <a:stretch/>
        </p:blipFill>
        <p:spPr>
          <a:xfrm>
            <a:off x="197771" y="1230384"/>
            <a:ext cx="4974331" cy="500809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9A4599A-204C-4B47-AC2F-7A7B0F9D7552}"/>
              </a:ext>
            </a:extLst>
          </p:cNvPr>
          <p:cNvSpPr txBox="1"/>
          <p:nvPr/>
        </p:nvSpPr>
        <p:spPr>
          <a:xfrm>
            <a:off x="131390" y="6282591"/>
            <a:ext cx="51967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Replacing IE1 with IE3-  rewinding 2 times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id="{1D333B24-7CAC-4417-A734-64A77119BFF2}"/>
              </a:ext>
            </a:extLst>
          </p:cNvPr>
          <p:cNvSpPr txBox="1"/>
          <p:nvPr/>
        </p:nvSpPr>
        <p:spPr>
          <a:xfrm>
            <a:off x="640079" y="5047124"/>
            <a:ext cx="700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More than 6 years 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97371B6A-AC7B-4C23-8D9C-1077AAB0CB4F}"/>
              </a:ext>
            </a:extLst>
          </p:cNvPr>
          <p:cNvSpPr txBox="1"/>
          <p:nvPr/>
        </p:nvSpPr>
        <p:spPr>
          <a:xfrm>
            <a:off x="3281194" y="2549980"/>
            <a:ext cx="94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0-1.5 Year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9AD0AEAD-01F3-4569-AEB0-E9615A3EC084}"/>
              </a:ext>
            </a:extLst>
          </p:cNvPr>
          <p:cNvSpPr txBox="1"/>
          <p:nvPr/>
        </p:nvSpPr>
        <p:spPr>
          <a:xfrm>
            <a:off x="3121151" y="4943236"/>
            <a:ext cx="102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1.5- 3 Years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AD9BF2B9-DA53-40D9-8490-82FAA03ED324}"/>
              </a:ext>
            </a:extLst>
          </p:cNvPr>
          <p:cNvSpPr txBox="1"/>
          <p:nvPr/>
        </p:nvSpPr>
        <p:spPr>
          <a:xfrm>
            <a:off x="9142397" y="5061173"/>
            <a:ext cx="70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3-6 years</a:t>
            </a: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9AD0AEAD-01F3-4569-AEB0-E9615A3EC084}"/>
              </a:ext>
            </a:extLst>
          </p:cNvPr>
          <p:cNvSpPr txBox="1"/>
          <p:nvPr/>
        </p:nvSpPr>
        <p:spPr>
          <a:xfrm>
            <a:off x="1338287" y="4962954"/>
            <a:ext cx="102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3- 6 Years</a:t>
            </a:r>
          </a:p>
        </p:txBody>
      </p:sp>
    </p:spTree>
    <p:extLst>
      <p:ext uri="{BB962C8B-B14F-4D97-AF65-F5344CB8AC3E}">
        <p14:creationId xmlns:p14="http://schemas.microsoft.com/office/powerpoint/2010/main" val="1778010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able">
            <a:extLst>
              <a:ext uri="{FF2B5EF4-FFF2-40B4-BE49-F238E27FC236}">
                <a16:creationId xmlns:a16="http://schemas.microsoft.com/office/drawing/2014/main" id="{0BEEDF14-04B8-4925-B717-2403C9E2C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57"/>
          <a:stretch/>
        </p:blipFill>
        <p:spPr>
          <a:xfrm>
            <a:off x="6742744" y="1225759"/>
            <a:ext cx="5312898" cy="5056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2352" y="5251359"/>
            <a:ext cx="1120759" cy="1438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8" name="table">
            <a:extLst>
              <a:ext uri="{FF2B5EF4-FFF2-40B4-BE49-F238E27FC236}">
                <a16:creationId xmlns:a16="http://schemas.microsoft.com/office/drawing/2014/main" id="{1F530EA3-34AA-424C-B319-7F63655FD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57"/>
          <a:stretch/>
        </p:blipFill>
        <p:spPr>
          <a:xfrm>
            <a:off x="146169" y="1225759"/>
            <a:ext cx="5056550" cy="505683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-165303"/>
            <a:ext cx="88398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</a:rPr>
              <a:t>Results - Replacement of IE1 motor by IE4 Motor</a:t>
            </a:r>
          </a:p>
        </p:txBody>
      </p:sp>
      <p:sp>
        <p:nvSpPr>
          <p:cNvPr id="6" name="Rectangle 5"/>
          <p:cNvSpPr/>
          <p:nvPr/>
        </p:nvSpPr>
        <p:spPr>
          <a:xfrm>
            <a:off x="5278313" y="1543541"/>
            <a:ext cx="14902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longer the annual operating time of the motor, the shorter the payback period of the EE motor (i.e. more feasible)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88C9B8-3A64-4E08-9DFF-B6A7975DED03}"/>
              </a:ext>
            </a:extLst>
          </p:cNvPr>
          <p:cNvSpPr txBox="1"/>
          <p:nvPr/>
        </p:nvSpPr>
        <p:spPr>
          <a:xfrm>
            <a:off x="7688179" y="6298639"/>
            <a:ext cx="3789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Replacing IE1 with IE4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A4599A-204C-4B47-AC2F-7A7B0F9D7552}"/>
              </a:ext>
            </a:extLst>
          </p:cNvPr>
          <p:cNvSpPr txBox="1"/>
          <p:nvPr/>
        </p:nvSpPr>
        <p:spPr>
          <a:xfrm>
            <a:off x="131390" y="6312854"/>
            <a:ext cx="52809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Replacing IE1 with IE4-  rewinding 2 times</a:t>
            </a: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97371B6A-AC7B-4C23-8D9C-1077AAB0CB4F}"/>
              </a:ext>
            </a:extLst>
          </p:cNvPr>
          <p:cNvSpPr txBox="1"/>
          <p:nvPr/>
        </p:nvSpPr>
        <p:spPr>
          <a:xfrm>
            <a:off x="11087608" y="2807164"/>
            <a:ext cx="94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0-1.5 Year</a:t>
            </a: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9AD0AEAD-01F3-4569-AEB0-E9615A3EC084}"/>
              </a:ext>
            </a:extLst>
          </p:cNvPr>
          <p:cNvSpPr txBox="1"/>
          <p:nvPr/>
        </p:nvSpPr>
        <p:spPr>
          <a:xfrm>
            <a:off x="9436417" y="3710679"/>
            <a:ext cx="102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1.5- 3 Years</a:t>
            </a: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B3984FA6-061E-42A3-8525-DC846A8921C7}"/>
              </a:ext>
            </a:extLst>
          </p:cNvPr>
          <p:cNvSpPr txBox="1"/>
          <p:nvPr/>
        </p:nvSpPr>
        <p:spPr>
          <a:xfrm>
            <a:off x="7945031" y="5013561"/>
            <a:ext cx="700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More than 6 years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AD9BF2B9-DA53-40D9-8490-82FAA03ED324}"/>
              </a:ext>
            </a:extLst>
          </p:cNvPr>
          <p:cNvSpPr txBox="1"/>
          <p:nvPr/>
        </p:nvSpPr>
        <p:spPr>
          <a:xfrm>
            <a:off x="9573307" y="5318357"/>
            <a:ext cx="70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3-6 years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97371B6A-AC7B-4C23-8D9C-1077AAB0CB4F}"/>
              </a:ext>
            </a:extLst>
          </p:cNvPr>
          <p:cNvSpPr txBox="1"/>
          <p:nvPr/>
        </p:nvSpPr>
        <p:spPr>
          <a:xfrm>
            <a:off x="3850647" y="2483998"/>
            <a:ext cx="94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0-1.5 Year</a:t>
            </a: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9AD0AEAD-01F3-4569-AEB0-E9615A3EC084}"/>
              </a:ext>
            </a:extLst>
          </p:cNvPr>
          <p:cNvSpPr txBox="1"/>
          <p:nvPr/>
        </p:nvSpPr>
        <p:spPr>
          <a:xfrm>
            <a:off x="2199456" y="3387513"/>
            <a:ext cx="102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1.5- 3 Years</a:t>
            </a: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B3984FA6-061E-42A3-8525-DC846A8921C7}"/>
              </a:ext>
            </a:extLst>
          </p:cNvPr>
          <p:cNvSpPr txBox="1"/>
          <p:nvPr/>
        </p:nvSpPr>
        <p:spPr>
          <a:xfrm>
            <a:off x="708070" y="4690395"/>
            <a:ext cx="700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More than 6 years</a:t>
            </a: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AD9BF2B9-DA53-40D9-8490-82FAA03ED324}"/>
              </a:ext>
            </a:extLst>
          </p:cNvPr>
          <p:cNvSpPr txBox="1"/>
          <p:nvPr/>
        </p:nvSpPr>
        <p:spPr>
          <a:xfrm>
            <a:off x="2336346" y="4995191"/>
            <a:ext cx="70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3-6 years</a:t>
            </a:r>
          </a:p>
        </p:txBody>
      </p:sp>
    </p:spTree>
    <p:extLst>
      <p:ext uri="{BB962C8B-B14F-4D97-AF65-F5344CB8AC3E}">
        <p14:creationId xmlns:p14="http://schemas.microsoft.com/office/powerpoint/2010/main" val="2669019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able">
            <a:extLst>
              <a:ext uri="{FF2B5EF4-FFF2-40B4-BE49-F238E27FC236}">
                <a16:creationId xmlns:a16="http://schemas.microsoft.com/office/drawing/2014/main" id="{08C5EBDE-6B5B-4039-B071-B24610465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0"/>
          <a:stretch/>
        </p:blipFill>
        <p:spPr>
          <a:xfrm>
            <a:off x="115582" y="1113929"/>
            <a:ext cx="5257702" cy="5273221"/>
          </a:xfrm>
          <a:prstGeom prst="rect">
            <a:avLst/>
          </a:prstGeom>
        </p:spPr>
      </p:pic>
      <p:pic>
        <p:nvPicPr>
          <p:cNvPr id="16" name="table">
            <a:extLst>
              <a:ext uri="{FF2B5EF4-FFF2-40B4-BE49-F238E27FC236}">
                <a16:creationId xmlns:a16="http://schemas.microsoft.com/office/drawing/2014/main" id="{2385D632-C6A5-4F06-BDC2-1AB47B924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29"/>
          <a:stretch/>
        </p:blipFill>
        <p:spPr>
          <a:xfrm>
            <a:off x="6808328" y="1113929"/>
            <a:ext cx="5145120" cy="5273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1241" y="5583322"/>
            <a:ext cx="590777" cy="1124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56996" y="5863611"/>
            <a:ext cx="320722" cy="1367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83321" y="1579527"/>
            <a:ext cx="16677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higher the efficiency of the original motor to be replaced, the less economic feasibility 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1" y="-165303"/>
            <a:ext cx="94209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</a:rPr>
              <a:t>Results - Replacement of IE2 motor by IE3/IE4 motor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88C9B8-3A64-4E08-9DFF-B6A7975DED03}"/>
              </a:ext>
            </a:extLst>
          </p:cNvPr>
          <p:cNvSpPr txBox="1"/>
          <p:nvPr/>
        </p:nvSpPr>
        <p:spPr>
          <a:xfrm>
            <a:off x="7688179" y="6298639"/>
            <a:ext cx="3789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Replacing IE2 with IE3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88C9B8-3A64-4E08-9DFF-B6A7975DED03}"/>
              </a:ext>
            </a:extLst>
          </p:cNvPr>
          <p:cNvSpPr txBox="1"/>
          <p:nvPr/>
        </p:nvSpPr>
        <p:spPr>
          <a:xfrm>
            <a:off x="1501258" y="6298639"/>
            <a:ext cx="3900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Replacing IE2 with IE4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97371B6A-AC7B-4C23-8D9C-1077AAB0CB4F}"/>
              </a:ext>
            </a:extLst>
          </p:cNvPr>
          <p:cNvSpPr txBox="1"/>
          <p:nvPr/>
        </p:nvSpPr>
        <p:spPr>
          <a:xfrm>
            <a:off x="10935208" y="2121364"/>
            <a:ext cx="94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0-1.5 Year</a:t>
            </a: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9AD0AEAD-01F3-4569-AEB0-E9615A3EC084}"/>
              </a:ext>
            </a:extLst>
          </p:cNvPr>
          <p:cNvSpPr txBox="1"/>
          <p:nvPr/>
        </p:nvSpPr>
        <p:spPr>
          <a:xfrm>
            <a:off x="9284017" y="3024879"/>
            <a:ext cx="102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1.5- 3 Years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B3984FA6-061E-42A3-8525-DC846A8921C7}"/>
              </a:ext>
            </a:extLst>
          </p:cNvPr>
          <p:cNvSpPr txBox="1"/>
          <p:nvPr/>
        </p:nvSpPr>
        <p:spPr>
          <a:xfrm>
            <a:off x="7792631" y="4327761"/>
            <a:ext cx="700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More than 6 years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AD9BF2B9-DA53-40D9-8490-82FAA03ED324}"/>
              </a:ext>
            </a:extLst>
          </p:cNvPr>
          <p:cNvSpPr txBox="1"/>
          <p:nvPr/>
        </p:nvSpPr>
        <p:spPr>
          <a:xfrm>
            <a:off x="9420907" y="4632557"/>
            <a:ext cx="70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3-6 years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97371B6A-AC7B-4C23-8D9C-1077AAB0CB4F}"/>
              </a:ext>
            </a:extLst>
          </p:cNvPr>
          <p:cNvSpPr txBox="1"/>
          <p:nvPr/>
        </p:nvSpPr>
        <p:spPr>
          <a:xfrm>
            <a:off x="4496308" y="2807164"/>
            <a:ext cx="94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0-1.5 Year</a:t>
            </a:r>
          </a:p>
        </p:txBody>
      </p:sp>
      <p:sp>
        <p:nvSpPr>
          <p:cNvPr id="36" name="TextBox 26">
            <a:extLst>
              <a:ext uri="{FF2B5EF4-FFF2-40B4-BE49-F238E27FC236}">
                <a16:creationId xmlns:a16="http://schemas.microsoft.com/office/drawing/2014/main" id="{9AD0AEAD-01F3-4569-AEB0-E9615A3EC084}"/>
              </a:ext>
            </a:extLst>
          </p:cNvPr>
          <p:cNvSpPr txBox="1"/>
          <p:nvPr/>
        </p:nvSpPr>
        <p:spPr>
          <a:xfrm>
            <a:off x="2845117" y="3710679"/>
            <a:ext cx="102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1.5- 3 Years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id="{B3984FA6-061E-42A3-8525-DC846A8921C7}"/>
              </a:ext>
            </a:extLst>
          </p:cNvPr>
          <p:cNvSpPr txBox="1"/>
          <p:nvPr/>
        </p:nvSpPr>
        <p:spPr>
          <a:xfrm>
            <a:off x="1353731" y="5013561"/>
            <a:ext cx="700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More than 6 years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AD9BF2B9-DA53-40D9-8490-82FAA03ED324}"/>
              </a:ext>
            </a:extLst>
          </p:cNvPr>
          <p:cNvSpPr txBox="1"/>
          <p:nvPr/>
        </p:nvSpPr>
        <p:spPr>
          <a:xfrm>
            <a:off x="2982007" y="5318357"/>
            <a:ext cx="70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3-6 years</a:t>
            </a:r>
          </a:p>
        </p:txBody>
      </p:sp>
    </p:spTree>
    <p:extLst>
      <p:ext uri="{BB962C8B-B14F-4D97-AF65-F5344CB8AC3E}">
        <p14:creationId xmlns:p14="http://schemas.microsoft.com/office/powerpoint/2010/main" val="2195427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ble">
            <a:extLst>
              <a:ext uri="{FF2B5EF4-FFF2-40B4-BE49-F238E27FC236}">
                <a16:creationId xmlns:a16="http://schemas.microsoft.com/office/drawing/2014/main" id="{D17D29B0-02B0-4DD1-8E2E-D516B8965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14"/>
          <a:stretch/>
        </p:blipFill>
        <p:spPr>
          <a:xfrm>
            <a:off x="3608527" y="914396"/>
            <a:ext cx="4974946" cy="5356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421" y="6155141"/>
            <a:ext cx="3302758" cy="5595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70244" y="6585340"/>
            <a:ext cx="3024319" cy="1293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7371B6A-AC7B-4C23-8D9C-1077AAB0CB4F}"/>
              </a:ext>
            </a:extLst>
          </p:cNvPr>
          <p:cNvSpPr txBox="1"/>
          <p:nvPr/>
        </p:nvSpPr>
        <p:spPr>
          <a:xfrm>
            <a:off x="7906258" y="1949914"/>
            <a:ext cx="94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0-1.5 Year</a:t>
            </a: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9AD0AEAD-01F3-4569-AEB0-E9615A3EC084}"/>
              </a:ext>
            </a:extLst>
          </p:cNvPr>
          <p:cNvSpPr txBox="1"/>
          <p:nvPr/>
        </p:nvSpPr>
        <p:spPr>
          <a:xfrm>
            <a:off x="6255067" y="2853429"/>
            <a:ext cx="102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1.5- 3 Years</a:t>
            </a: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B3984FA6-061E-42A3-8525-DC846A8921C7}"/>
              </a:ext>
            </a:extLst>
          </p:cNvPr>
          <p:cNvSpPr txBox="1"/>
          <p:nvPr/>
        </p:nvSpPr>
        <p:spPr>
          <a:xfrm>
            <a:off x="4763681" y="4156311"/>
            <a:ext cx="700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More than 6 years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D9BF2B9-DA53-40D9-8490-82FAA03ED324}"/>
              </a:ext>
            </a:extLst>
          </p:cNvPr>
          <p:cNvSpPr txBox="1"/>
          <p:nvPr/>
        </p:nvSpPr>
        <p:spPr>
          <a:xfrm>
            <a:off x="6391957" y="4461107"/>
            <a:ext cx="70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3-6 years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88C9B8-3A64-4E08-9DFF-B6A7975DED03}"/>
              </a:ext>
            </a:extLst>
          </p:cNvPr>
          <p:cNvSpPr txBox="1"/>
          <p:nvPr/>
        </p:nvSpPr>
        <p:spPr>
          <a:xfrm>
            <a:off x="3887329" y="6291326"/>
            <a:ext cx="40189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Replacing IE3 with IE4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-68027"/>
            <a:ext cx="8839818" cy="992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</a:rPr>
              <a:t>Results - Replacement of IE3 motor by IE4 Motor</a:t>
            </a:r>
          </a:p>
        </p:txBody>
      </p:sp>
    </p:spTree>
    <p:extLst>
      <p:ext uri="{BB962C8B-B14F-4D97-AF65-F5344CB8AC3E}">
        <p14:creationId xmlns:p14="http://schemas.microsoft.com/office/powerpoint/2010/main" val="4155337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1B4D663-F8B2-4B64-8B1E-7B9143A93B28}"/>
              </a:ext>
            </a:extLst>
          </p:cNvPr>
          <p:cNvCxnSpPr/>
          <p:nvPr/>
        </p:nvCxnSpPr>
        <p:spPr>
          <a:xfrm>
            <a:off x="4548849" y="2280212"/>
            <a:ext cx="355342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96F1DC-5081-4914-AD99-42D0775FF228}"/>
              </a:ext>
            </a:extLst>
          </p:cNvPr>
          <p:cNvCxnSpPr>
            <a:cxnSpLocks/>
          </p:cNvCxnSpPr>
          <p:nvPr/>
        </p:nvCxnSpPr>
        <p:spPr>
          <a:xfrm flipH="1">
            <a:off x="4537274" y="5361971"/>
            <a:ext cx="35534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576713-21D3-4378-9D4D-41414BDE82C8}"/>
              </a:ext>
            </a:extLst>
          </p:cNvPr>
          <p:cNvCxnSpPr>
            <a:cxnSpLocks/>
          </p:cNvCxnSpPr>
          <p:nvPr/>
        </p:nvCxnSpPr>
        <p:spPr>
          <a:xfrm flipH="1" flipV="1">
            <a:off x="4537274" y="2406570"/>
            <a:ext cx="1" cy="28290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5F917D-64ED-4998-8447-69C7D8584880}"/>
              </a:ext>
            </a:extLst>
          </p:cNvPr>
          <p:cNvCxnSpPr>
            <a:cxnSpLocks/>
          </p:cNvCxnSpPr>
          <p:nvPr/>
        </p:nvCxnSpPr>
        <p:spPr>
          <a:xfrm flipH="1">
            <a:off x="8090701" y="2418145"/>
            <a:ext cx="1" cy="28290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E3FF36-5E3A-412C-B04C-B0951ED72A03}"/>
              </a:ext>
            </a:extLst>
          </p:cNvPr>
          <p:cNvSpPr txBox="1"/>
          <p:nvPr/>
        </p:nvSpPr>
        <p:spPr>
          <a:xfrm>
            <a:off x="7755040" y="5359079"/>
            <a:ext cx="2512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Maintenance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6FD0D9-D915-4550-BA6E-1809AC66CAF9}"/>
              </a:ext>
            </a:extLst>
          </p:cNvPr>
          <p:cNvSpPr txBox="1"/>
          <p:nvPr/>
        </p:nvSpPr>
        <p:spPr>
          <a:xfrm>
            <a:off x="3416460" y="5361004"/>
            <a:ext cx="2165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59F15-94CF-4DC7-A0ED-5CA957890478}"/>
              </a:ext>
            </a:extLst>
          </p:cNvPr>
          <p:cNvSpPr txBox="1"/>
          <p:nvPr/>
        </p:nvSpPr>
        <p:spPr>
          <a:xfrm>
            <a:off x="7674015" y="1775979"/>
            <a:ext cx="172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Finance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505135-812B-49AD-89F7-F64306E4DDBB}"/>
              </a:ext>
            </a:extLst>
          </p:cNvPr>
          <p:cNvSpPr txBox="1"/>
          <p:nvPr/>
        </p:nvSpPr>
        <p:spPr>
          <a:xfrm>
            <a:off x="2781300" y="1756241"/>
            <a:ext cx="2195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Purchasing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E1E353-8E5F-47B4-A5C0-A80A62D7AB82}"/>
              </a:ext>
            </a:extLst>
          </p:cNvPr>
          <p:cNvSpPr txBox="1"/>
          <p:nvPr/>
        </p:nvSpPr>
        <p:spPr>
          <a:xfrm>
            <a:off x="4884520" y="2393344"/>
            <a:ext cx="287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Feasibility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Payback Period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Evaluating alternatives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Replacement plan</a:t>
            </a:r>
          </a:p>
          <a:p>
            <a:pPr algn="ctr"/>
            <a:endParaRPr lang="en-US" sz="2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9397" y="-47171"/>
            <a:ext cx="8558353" cy="980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chemeClr val="bg1"/>
                </a:solidFill>
              </a:rPr>
              <a:t>How to make a replacement decision – To Repair or to Replace dilemma?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80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DF2D18C-8715-4946-81FA-D4EB53171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06717"/>
              </p:ext>
            </p:extLst>
          </p:nvPr>
        </p:nvGraphicFramePr>
        <p:xfrm>
          <a:off x="1264723" y="2138733"/>
          <a:ext cx="10017496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4374">
                  <a:extLst>
                    <a:ext uri="{9D8B030D-6E8A-4147-A177-3AD203B41FA5}">
                      <a16:colId xmlns:a16="http://schemas.microsoft.com/office/drawing/2014/main" val="2659928116"/>
                    </a:ext>
                  </a:extLst>
                </a:gridCol>
                <a:gridCol w="2504374">
                  <a:extLst>
                    <a:ext uri="{9D8B030D-6E8A-4147-A177-3AD203B41FA5}">
                      <a16:colId xmlns:a16="http://schemas.microsoft.com/office/drawing/2014/main" val="3968739810"/>
                    </a:ext>
                  </a:extLst>
                </a:gridCol>
                <a:gridCol w="2504374">
                  <a:extLst>
                    <a:ext uri="{9D8B030D-6E8A-4147-A177-3AD203B41FA5}">
                      <a16:colId xmlns:a16="http://schemas.microsoft.com/office/drawing/2014/main" val="1274748897"/>
                    </a:ext>
                  </a:extLst>
                </a:gridCol>
                <a:gridCol w="2504374">
                  <a:extLst>
                    <a:ext uri="{9D8B030D-6E8A-4147-A177-3AD203B41FA5}">
                      <a16:colId xmlns:a16="http://schemas.microsoft.com/office/drawing/2014/main" val="3976140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Replacing IE4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Replacing IE3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Repair of IE1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EG" sz="2000" dirty="0"/>
                        <a:t>100 </a:t>
                      </a:r>
                      <a:r>
                        <a:rPr lang="en-US" sz="2000" baseline="0" dirty="0"/>
                        <a:t> KW motor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0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750,200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500,000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120,000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Cost in EGP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178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Annual Operating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965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369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40,000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56,000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200,000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Loss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 per year, kWh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74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50,000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70,000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250,000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Loss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 per year, EGP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7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200,000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180,000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Saving Versus Repair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25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EG" sz="2000" dirty="0">
                          <a:solidFill>
                            <a:schemeClr val="tx1"/>
                          </a:solidFill>
                        </a:rPr>
                        <a:t>3.2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000" dirty="0">
                          <a:solidFill>
                            <a:schemeClr val="tx1"/>
                          </a:solidFill>
                        </a:rPr>
                        <a:t>2.1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Payback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032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614" y="1192238"/>
            <a:ext cx="9433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Example: If the IE1 motor is defective, should I repair it vs replace it by the IE3 or IE4?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397" y="-47171"/>
            <a:ext cx="8558353" cy="980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chemeClr val="bg1"/>
                </a:solidFill>
              </a:rPr>
              <a:t>How to make a replacement decision – To Repair or to Replace dilemma?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16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90" y="-106362"/>
            <a:ext cx="7418497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Green Financing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</p:spPr>
        <p:txBody>
          <a:bodyPr>
            <a:normAutofit/>
          </a:bodyPr>
          <a:lstStyle/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Federation of Egyptian Industries (FEI) and National Bank of Egypt- Low interest rate</a:t>
            </a:r>
            <a:endParaRPr lang="ar-EG" sz="2800" dirty="0"/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EBRD- National Bank of Egypt- Arab African Bank- QNB -  10% grant</a:t>
            </a:r>
            <a:endParaRPr lang="ar-EG" sz="2800" dirty="0"/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KFW- CIB- National Bank of Egypt- Low interest rate </a:t>
            </a:r>
            <a:endParaRPr lang="ar-EG" sz="2800" dirty="0"/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EBRD- Value chain program- QNB- 10% grant</a:t>
            </a:r>
            <a:endParaRPr lang="ar-EG" sz="2800" dirty="0"/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MSMEDA- Low interest rate</a:t>
            </a:r>
            <a:endParaRPr lang="ar-EG" sz="2800" dirty="0"/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1435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60" y="-106362"/>
            <a:ext cx="8313441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Key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4570"/>
            <a:ext cx="12344400" cy="4525963"/>
          </a:xfrm>
        </p:spPr>
        <p:txBody>
          <a:bodyPr>
            <a:noAutofit/>
          </a:bodyPr>
          <a:lstStyle/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The above represents are preliminary performance indicators and does not replace the need of feasibility study</a:t>
            </a:r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A survey of the electrical motors in the facility should be developed considering the records of the number of repair times and annual operating hours of each motor</a:t>
            </a:r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Repairs should be carried out in reputable workshops and repairs should be tested in the workshop if possible</a:t>
            </a:r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Follow the manufacturer’s instructions during motor installation to avoid excessive power losses and other problems that may affect motor lifetime</a:t>
            </a:r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Motor replacement could be the least expensive decision in the long run.</a:t>
            </a:r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It was assumed that the motor under study had already been repaired once, reducing its efficiency by 2.5% to 5%, which represents bad repair practices.</a:t>
            </a:r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9663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0" y="-87389"/>
            <a:ext cx="9186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pPr algn="l"/>
            <a:r>
              <a:rPr lang="en-US" sz="3000" b="1" dirty="0">
                <a:solidFill>
                  <a:schemeClr val="bg1"/>
                </a:solidFill>
              </a:rPr>
              <a:t>1) Adjusting the coupling elements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627454" y="1331094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95868" y="1615268"/>
            <a:ext cx="264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616002" y="2633247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8FF08-0C14-4A26-AB3E-804B2A205905}"/>
              </a:ext>
            </a:extLst>
          </p:cNvPr>
          <p:cNvSpPr txBox="1"/>
          <p:nvPr/>
        </p:nvSpPr>
        <p:spPr>
          <a:xfrm>
            <a:off x="162774" y="2923462"/>
            <a:ext cx="2335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</a:t>
            </a:r>
          </a:p>
          <a:p>
            <a:endParaRPr lang="en-US" sz="16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627454" y="3965525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107019" y="4265289"/>
            <a:ext cx="2601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567586" y="527957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274284" y="5590120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Savings</a:t>
            </a:r>
          </a:p>
        </p:txBody>
      </p:sp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DCF7A3E2-26AD-4225-980D-2BE905DAA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14" t="40844" r="31550" b="15106"/>
          <a:stretch/>
        </p:blipFill>
        <p:spPr>
          <a:xfrm>
            <a:off x="3697622" y="1360113"/>
            <a:ext cx="3576577" cy="30209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311D81-D4C2-443E-8BFA-24FF83354522}"/>
              </a:ext>
            </a:extLst>
          </p:cNvPr>
          <p:cNvSpPr txBox="1"/>
          <p:nvPr/>
        </p:nvSpPr>
        <p:spPr>
          <a:xfrm>
            <a:off x="5090913" y="4051265"/>
            <a:ext cx="646295" cy="307777"/>
          </a:xfrm>
          <a:prstGeom prst="rect">
            <a:avLst/>
          </a:prstGeom>
          <a:solidFill>
            <a:schemeClr val="bg1"/>
          </a:solidFill>
        </p:spPr>
        <p:txBody>
          <a:bodyPr wrap="square" rIns="45720" rtlCol="0">
            <a:spAutoFit/>
          </a:bodyPr>
          <a:lstStyle/>
          <a:p>
            <a:pPr algn="r" rtl="1"/>
            <a:r>
              <a:rPr lang="en-US" sz="1400" b="1" dirty="0"/>
              <a:t>Load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C618D0-4AC8-4D5B-95EF-FE720BA55CDC}"/>
              </a:ext>
            </a:extLst>
          </p:cNvPr>
          <p:cNvSpPr txBox="1"/>
          <p:nvPr/>
        </p:nvSpPr>
        <p:spPr>
          <a:xfrm rot="16200000">
            <a:off x="3395222" y="2696055"/>
            <a:ext cx="1023706" cy="307777"/>
          </a:xfrm>
          <a:prstGeom prst="rect">
            <a:avLst/>
          </a:prstGeom>
          <a:solidFill>
            <a:schemeClr val="bg1"/>
          </a:solidFill>
        </p:spPr>
        <p:txBody>
          <a:bodyPr wrap="square" rIns="45720" rtlCol="0">
            <a:spAutoFit/>
          </a:bodyPr>
          <a:lstStyle/>
          <a:p>
            <a:pPr algn="r" rtl="1"/>
            <a:r>
              <a:rPr lang="en-US" sz="1400" b="1" dirty="0"/>
              <a:t>Efficiency  </a:t>
            </a:r>
          </a:p>
        </p:txBody>
      </p:sp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6C1A0E-45AC-43D2-A55D-D076CA2CA6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22" t="53080" r="54051" b="11055"/>
          <a:stretch/>
        </p:blipFill>
        <p:spPr>
          <a:xfrm>
            <a:off x="9724706" y="1255619"/>
            <a:ext cx="2222339" cy="2459614"/>
          </a:xfrm>
          <a:prstGeom prst="rect">
            <a:avLst/>
          </a:prstGeom>
        </p:spPr>
      </p:pic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05E8FC5-F424-4CD5-9251-929855EC71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24" t="74752" r="56044" b="10565"/>
          <a:stretch/>
        </p:blipFill>
        <p:spPr>
          <a:xfrm>
            <a:off x="4628637" y="4400804"/>
            <a:ext cx="2442258" cy="10069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AC1FB9-62A6-464E-A352-C65E6E5E0864}"/>
              </a:ext>
            </a:extLst>
          </p:cNvPr>
          <p:cNvSpPr txBox="1"/>
          <p:nvPr/>
        </p:nvSpPr>
        <p:spPr>
          <a:xfrm>
            <a:off x="4932491" y="5491325"/>
            <a:ext cx="1834550" cy="307777"/>
          </a:xfrm>
          <a:prstGeom prst="rect">
            <a:avLst/>
          </a:prstGeom>
          <a:solidFill>
            <a:schemeClr val="bg1"/>
          </a:solidFill>
        </p:spPr>
        <p:txBody>
          <a:bodyPr wrap="square" rIns="45720" rtlCol="0">
            <a:spAutoFit/>
          </a:bodyPr>
          <a:lstStyle/>
          <a:p>
            <a:pPr algn="r" rtl="1"/>
            <a:r>
              <a:rPr lang="en-US" sz="1400" b="1" dirty="0"/>
              <a:t>Efficiency 90-96%</a:t>
            </a:r>
          </a:p>
        </p:txBody>
      </p:sp>
      <p:pic>
        <p:nvPicPr>
          <p:cNvPr id="27" name="Picture 2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1631CB-68FA-41C7-8DAE-8F188A10A4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23" t="74752" r="24810" b="10290"/>
          <a:stretch/>
        </p:blipFill>
        <p:spPr>
          <a:xfrm>
            <a:off x="9554500" y="4757230"/>
            <a:ext cx="2361235" cy="10258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BA06ABE-111B-476F-94F8-41D9780B721F}"/>
              </a:ext>
            </a:extLst>
          </p:cNvPr>
          <p:cNvSpPr txBox="1"/>
          <p:nvPr/>
        </p:nvSpPr>
        <p:spPr>
          <a:xfrm>
            <a:off x="9711245" y="5928674"/>
            <a:ext cx="1834550" cy="307777"/>
          </a:xfrm>
          <a:prstGeom prst="rect">
            <a:avLst/>
          </a:prstGeom>
          <a:solidFill>
            <a:schemeClr val="bg1"/>
          </a:solidFill>
        </p:spPr>
        <p:txBody>
          <a:bodyPr wrap="square" rIns="45720" rtlCol="0">
            <a:spAutoFit/>
          </a:bodyPr>
          <a:lstStyle/>
          <a:p>
            <a:pPr algn="ctr" rtl="1"/>
            <a:r>
              <a:rPr lang="en-US" sz="1400" b="1" dirty="0"/>
              <a:t>Efficiency 95- 98%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1DB527-50A9-49A8-B51D-8B77D2438D05}"/>
              </a:ext>
            </a:extLst>
          </p:cNvPr>
          <p:cNvSpPr txBox="1"/>
          <p:nvPr/>
        </p:nvSpPr>
        <p:spPr>
          <a:xfrm>
            <a:off x="7130498" y="3978247"/>
            <a:ext cx="2315356" cy="230832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EG" b="1" dirty="0"/>
              <a:t>1%</a:t>
            </a:r>
          </a:p>
          <a:p>
            <a:pPr algn="ctr"/>
            <a:r>
              <a:rPr lang="en-US" b="1" dirty="0"/>
              <a:t>Improve in the coupling elements </a:t>
            </a:r>
          </a:p>
          <a:p>
            <a:pPr algn="ctr"/>
            <a:r>
              <a:rPr lang="ar-EG" b="1" dirty="0"/>
              <a:t> </a:t>
            </a:r>
          </a:p>
          <a:p>
            <a:pPr algn="ctr"/>
            <a:r>
              <a:rPr lang="en-US" b="1" dirty="0"/>
              <a:t>1 KW saving per shift</a:t>
            </a:r>
            <a:endParaRPr lang="ar-EG" b="1" dirty="0"/>
          </a:p>
          <a:p>
            <a:pPr algn="ctr"/>
            <a:endParaRPr lang="ar-EG" b="1" dirty="0"/>
          </a:p>
          <a:p>
            <a:pPr algn="ctr"/>
            <a:r>
              <a:rPr lang="en-US" b="1" dirty="0"/>
              <a:t>30 EGP savings per year</a:t>
            </a:r>
            <a:endParaRPr lang="ar-EG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1DB527-50A9-49A8-B51D-8B77D2438D05}"/>
              </a:ext>
            </a:extLst>
          </p:cNvPr>
          <p:cNvSpPr txBox="1"/>
          <p:nvPr/>
        </p:nvSpPr>
        <p:spPr>
          <a:xfrm>
            <a:off x="7130498" y="931618"/>
            <a:ext cx="2315356" cy="203132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Easy-to-implement, low-cost and high-saving intervention with medium prevalence in industrial enterprises</a:t>
            </a:r>
          </a:p>
          <a:p>
            <a:pPr algn="ctr"/>
            <a:endParaRPr lang="ar-EG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412524-5C14-4A25-AE27-3F4E3C4606BB}"/>
              </a:ext>
            </a:extLst>
          </p:cNvPr>
          <p:cNvSpPr txBox="1"/>
          <p:nvPr/>
        </p:nvSpPr>
        <p:spPr>
          <a:xfrm>
            <a:off x="9766834" y="3793940"/>
            <a:ext cx="1834550" cy="307777"/>
          </a:xfrm>
          <a:prstGeom prst="rect">
            <a:avLst/>
          </a:prstGeom>
          <a:solidFill>
            <a:schemeClr val="bg1"/>
          </a:solidFill>
        </p:spPr>
        <p:txBody>
          <a:bodyPr wrap="square" rIns="45720" rtlCol="0">
            <a:spAutoFit/>
          </a:bodyPr>
          <a:lstStyle/>
          <a:p>
            <a:pPr algn="ctr" rtl="1"/>
            <a:r>
              <a:rPr lang="en-US" sz="1400" b="1" dirty="0"/>
              <a:t>Efficiency 50-85 %</a:t>
            </a:r>
          </a:p>
        </p:txBody>
      </p:sp>
    </p:spTree>
    <p:extLst>
      <p:ext uri="{BB962C8B-B14F-4D97-AF65-F5344CB8AC3E}">
        <p14:creationId xmlns:p14="http://schemas.microsoft.com/office/powerpoint/2010/main" val="2413509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60" y="-106362"/>
            <a:ext cx="8313441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Key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26747"/>
            <a:ext cx="12344400" cy="4525963"/>
          </a:xfrm>
        </p:spPr>
        <p:txBody>
          <a:bodyPr>
            <a:noAutofit/>
          </a:bodyPr>
          <a:lstStyle/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Motor repair costs range from 10% to 30% of motor price</a:t>
            </a:r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To estimate the price of the new motor, it was assumed that the IE2 motor costs 1,350 EGP/kW, with a 30% increase between each IE level and the higher IE level</a:t>
            </a:r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The efficiency values used in the study are those of squirrel cage, 4-poles, single-speed motors, which are larger than 1 hp.</a:t>
            </a:r>
          </a:p>
          <a:p>
            <a:pPr algn="l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The recovered value of the motors was neglected when replaced</a:t>
            </a:r>
          </a:p>
        </p:txBody>
      </p:sp>
    </p:spTree>
    <p:extLst>
      <p:ext uri="{BB962C8B-B14F-4D97-AF65-F5344CB8AC3E}">
        <p14:creationId xmlns:p14="http://schemas.microsoft.com/office/powerpoint/2010/main" val="4184529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627454" y="1331094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616002" y="2633247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627454" y="3965525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627454" y="5281728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B5B483B-4076-4487-A440-394604DC5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8" t="43481" r="64114" b="30126"/>
          <a:stretch/>
        </p:blipFill>
        <p:spPr>
          <a:xfrm>
            <a:off x="4125494" y="2475570"/>
            <a:ext cx="3561873" cy="3601711"/>
          </a:xfrm>
          <a:prstGeom prst="rect">
            <a:avLst/>
          </a:prstGeom>
        </p:spPr>
      </p:pic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AEE2841-0DA5-481A-A5EC-D687095B9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2" t="55696" r="7911" b="17131"/>
          <a:stretch/>
        </p:blipFill>
        <p:spPr>
          <a:xfrm>
            <a:off x="7876937" y="905478"/>
            <a:ext cx="3854056" cy="2926902"/>
          </a:xfrm>
          <a:prstGeom prst="rect">
            <a:avLst/>
          </a:prstGeom>
        </p:spPr>
      </p:pic>
      <p:pic>
        <p:nvPicPr>
          <p:cNvPr id="2050" name="Picture 2" descr="How To Tighten Your Boat Alternator Belt | BoatUS">
            <a:extLst>
              <a:ext uri="{FF2B5EF4-FFF2-40B4-BE49-F238E27FC236}">
                <a16:creationId xmlns:a16="http://schemas.microsoft.com/office/drawing/2014/main" id="{A2384986-0942-477E-BD57-A46B513FA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9"/>
          <a:stretch/>
        </p:blipFill>
        <p:spPr bwMode="auto">
          <a:xfrm>
            <a:off x="7926493" y="3826219"/>
            <a:ext cx="3854056" cy="22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16D6CD-317B-4D4C-B0E4-C3D7F2FE7B5A}"/>
              </a:ext>
            </a:extLst>
          </p:cNvPr>
          <p:cNvSpPr txBox="1"/>
          <p:nvPr/>
        </p:nvSpPr>
        <p:spPr>
          <a:xfrm>
            <a:off x="4125494" y="1146428"/>
            <a:ext cx="38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Misalignment of shafts and lose belts are the most common examples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82373" y="-85393"/>
            <a:ext cx="8847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1) Adjusting the coupling elements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444500" y="1615268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F8FF08-0C14-4A26-AB3E-804B2A205905}"/>
              </a:ext>
            </a:extLst>
          </p:cNvPr>
          <p:cNvSpPr txBox="1"/>
          <p:nvPr/>
        </p:nvSpPr>
        <p:spPr>
          <a:xfrm>
            <a:off x="460365" y="2923462"/>
            <a:ext cx="210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</a:t>
            </a:r>
          </a:p>
          <a:p>
            <a:pPr algn="r"/>
            <a:endParaRPr lang="en-US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508000" y="4265289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206351" y="5590120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258933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0" y="-19978"/>
            <a:ext cx="894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pPr algn="l"/>
            <a:r>
              <a:rPr lang="en-US" sz="3000" b="1" dirty="0">
                <a:solidFill>
                  <a:schemeClr val="bg1"/>
                </a:solidFill>
              </a:rPr>
              <a:t>2) Balanced Voltage Source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101098" y="1202230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089646" y="2504383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101098" y="3836661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934918-DB9D-4D1B-9F6C-B60C18B554C0}"/>
              </a:ext>
            </a:extLst>
          </p:cNvPr>
          <p:cNvGrpSpPr/>
          <p:nvPr/>
        </p:nvGrpSpPr>
        <p:grpSpPr>
          <a:xfrm>
            <a:off x="6097428" y="1061226"/>
            <a:ext cx="5716344" cy="5151214"/>
            <a:chOff x="5359078" y="1440363"/>
            <a:chExt cx="5716344" cy="5151214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417FF830-A065-4118-8CEE-1F7248B4B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386" t="38396" r="26140" b="12782"/>
            <a:stretch/>
          </p:blipFill>
          <p:spPr>
            <a:xfrm>
              <a:off x="5359078" y="1440363"/>
              <a:ext cx="5716344" cy="51512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85C400-6874-4F67-B3CF-9BBC81214CD5}"/>
                </a:ext>
              </a:extLst>
            </p:cNvPr>
            <p:cNvSpPr txBox="1"/>
            <p:nvPr/>
          </p:nvSpPr>
          <p:spPr>
            <a:xfrm>
              <a:off x="8733011" y="4122881"/>
              <a:ext cx="2157088" cy="400110"/>
            </a:xfrm>
            <a:prstGeom prst="rect">
              <a:avLst/>
            </a:prstGeom>
            <a:noFill/>
          </p:spPr>
          <p:txBody>
            <a:bodyPr wrap="square" rIns="45720" rtlCol="0">
              <a:spAutoFit/>
            </a:bodyPr>
            <a:lstStyle/>
            <a:p>
              <a:pPr algn="r" rtl="1"/>
              <a:r>
                <a:rPr lang="en-US" sz="2000" b="1" dirty="0"/>
                <a:t>Loss in power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53AC67-DED9-4F4B-8B5B-55E2A8F88B0C}"/>
                </a:ext>
              </a:extLst>
            </p:cNvPr>
            <p:cNvSpPr txBox="1"/>
            <p:nvPr/>
          </p:nvSpPr>
          <p:spPr>
            <a:xfrm>
              <a:off x="7518253" y="2057327"/>
              <a:ext cx="2733801" cy="400110"/>
            </a:xfrm>
            <a:prstGeom prst="rect">
              <a:avLst/>
            </a:prstGeom>
            <a:noFill/>
          </p:spPr>
          <p:txBody>
            <a:bodyPr wrap="square" rIns="45720" rtlCol="0">
              <a:spAutoFit/>
            </a:bodyPr>
            <a:lstStyle/>
            <a:p>
              <a:pPr algn="r" rtl="1"/>
              <a:r>
                <a:rPr lang="en-US" sz="2000" b="1" dirty="0"/>
                <a:t>Increase in temperature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8D6DC30B-9914-4E0D-8134-D893A17EC009}"/>
              </a:ext>
            </a:extLst>
          </p:cNvPr>
          <p:cNvSpPr/>
          <p:nvPr/>
        </p:nvSpPr>
        <p:spPr>
          <a:xfrm>
            <a:off x="2101098" y="5156915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1DB527-50A9-49A8-B51D-8B77D2438D05}"/>
              </a:ext>
            </a:extLst>
          </p:cNvPr>
          <p:cNvSpPr txBox="1"/>
          <p:nvPr/>
        </p:nvSpPr>
        <p:spPr>
          <a:xfrm>
            <a:off x="3288625" y="1291438"/>
            <a:ext cx="2765926" cy="286232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unbalance of voltage source (either in magnitude of phase) increases the energy loss and increases the motor temperature, which decreases its lifetime </a:t>
            </a:r>
          </a:p>
          <a:p>
            <a:endParaRPr lang="en-US" dirty="0"/>
          </a:p>
          <a:p>
            <a:r>
              <a:rPr lang="en-US" dirty="0"/>
              <a:t>Unbalance is usually from the feeding transformer or due to load unbalance </a:t>
            </a:r>
            <a:endParaRPr lang="ar-EG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E2EE45-F231-4DFB-A2DD-1F9018423366}"/>
              </a:ext>
            </a:extLst>
          </p:cNvPr>
          <p:cNvSpPr txBox="1"/>
          <p:nvPr/>
        </p:nvSpPr>
        <p:spPr>
          <a:xfrm>
            <a:off x="3461010" y="4666539"/>
            <a:ext cx="2400402" cy="147732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Medium in ease of implementation, low cost, low savings and degree of deployment in industrial enterprises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0" y="1491614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F8FF08-0C14-4A26-AB3E-804B2A205905}"/>
              </a:ext>
            </a:extLst>
          </p:cNvPr>
          <p:cNvSpPr txBox="1"/>
          <p:nvPr/>
        </p:nvSpPr>
        <p:spPr>
          <a:xfrm>
            <a:off x="15865" y="2799808"/>
            <a:ext cx="210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952500" y="4141635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-238149" y="5466466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48051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181408" y="1174980"/>
            <a:ext cx="1005840" cy="1006997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169956" y="2477133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181408" y="3736841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097E95D-A287-44AB-B64F-0057E2A3F930}"/>
              </a:ext>
            </a:extLst>
          </p:cNvPr>
          <p:cNvSpPr txBox="1">
            <a:spLocks/>
          </p:cNvSpPr>
          <p:nvPr/>
        </p:nvSpPr>
        <p:spPr>
          <a:xfrm>
            <a:off x="3374096" y="2253525"/>
            <a:ext cx="4255817" cy="3973627"/>
          </a:xfrm>
          <a:prstGeom prst="rect">
            <a:avLst/>
          </a:prstGeom>
        </p:spPr>
        <p:txBody>
          <a:bodyPr vert="horz" lIns="102400" tIns="51200" rIns="102400" bIns="51200" rtlCol="0">
            <a:noAutofit/>
          </a:bodyPr>
          <a:lstStyle>
            <a:lvl1pPr marL="384001" indent="-384001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2002" indent="-320001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002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2003" indent="-256000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4" indent="-256000" algn="l" defTabSz="512001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6005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8006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007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008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800"/>
              </a:spcBef>
              <a:spcAft>
                <a:spcPts val="1800"/>
              </a:spcAft>
              <a:buNone/>
            </a:pPr>
            <a:endParaRPr lang="en-US" sz="2000" dirty="0"/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en-US" sz="2000" dirty="0"/>
              <a:t>The efficiency= 90%, the original loss is 10%</a:t>
            </a:r>
            <a:endParaRPr lang="ar-EG" sz="2000" dirty="0"/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en-US" sz="2000" dirty="0"/>
              <a:t>The imbalance is 3.6%, causing additional loss of 2% (i.e., 20% of original loss)</a:t>
            </a:r>
            <a:endParaRPr lang="ar-EG" sz="2000" dirty="0"/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en-US" sz="2000" dirty="0"/>
              <a:t>Saving: 60 EGP annually per KW (for one shift) </a:t>
            </a:r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endParaRPr lang="ar-EG" sz="2000" dirty="0"/>
          </a:p>
        </p:txBody>
      </p:sp>
      <p:pic>
        <p:nvPicPr>
          <p:cNvPr id="4098" name="Picture 2" descr="Current / voltage unbalance - Janitza electronics">
            <a:extLst>
              <a:ext uri="{FF2B5EF4-FFF2-40B4-BE49-F238E27FC236}">
                <a16:creationId xmlns:a16="http://schemas.microsoft.com/office/drawing/2014/main" id="{FB8C27AB-08C3-4F36-8FF4-724E05C1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83" y="2721987"/>
            <a:ext cx="4249427" cy="295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4ADA920-256D-4AA8-AAB6-D8DDD4AD6389}"/>
              </a:ext>
            </a:extLst>
          </p:cNvPr>
          <p:cNvSpPr/>
          <p:nvPr/>
        </p:nvSpPr>
        <p:spPr>
          <a:xfrm>
            <a:off x="2181408" y="1171971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FF61A9-23FE-4EF8-B1DD-80E94D1D9991}"/>
              </a:ext>
            </a:extLst>
          </p:cNvPr>
          <p:cNvSpPr/>
          <p:nvPr/>
        </p:nvSpPr>
        <p:spPr>
          <a:xfrm>
            <a:off x="2181408" y="4996549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7893" y="2431679"/>
            <a:ext cx="257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Example</a:t>
            </a:r>
          </a:p>
        </p:txBody>
      </p:sp>
      <p:pic>
        <p:nvPicPr>
          <p:cNvPr id="1026" name="Picture 2" descr="The influence of voltage unbalance on NEMA motor performance - EEP">
            <a:extLst>
              <a:ext uri="{FF2B5EF4-FFF2-40B4-BE49-F238E27FC236}">
                <a16:creationId xmlns:a16="http://schemas.microsoft.com/office/drawing/2014/main" id="{80F0A5DA-988A-4FCF-A5FB-36905BFFB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68" y="1365668"/>
            <a:ext cx="4616606" cy="82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0" y="1365589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952500" y="4015610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-238149" y="5340441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865" y="-39748"/>
            <a:ext cx="8914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pPr algn="l"/>
            <a:r>
              <a:rPr lang="en-US" sz="3000" b="1" dirty="0">
                <a:solidFill>
                  <a:schemeClr val="bg1"/>
                </a:solidFill>
              </a:rPr>
              <a:t>2) Balanced Voltage Source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94E7D4-CCCB-4BB6-A84E-2B7EC22C9801}"/>
              </a:ext>
            </a:extLst>
          </p:cNvPr>
          <p:cNvSpPr txBox="1"/>
          <p:nvPr/>
        </p:nvSpPr>
        <p:spPr>
          <a:xfrm>
            <a:off x="15865" y="2721987"/>
            <a:ext cx="210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</p:txBody>
      </p:sp>
    </p:spTree>
    <p:extLst>
      <p:ext uri="{BB962C8B-B14F-4D97-AF65-F5344CB8AC3E}">
        <p14:creationId xmlns:p14="http://schemas.microsoft.com/office/powerpoint/2010/main" val="78194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CD543B1-DD9C-4F2A-B83B-1AA874116AD6}"/>
              </a:ext>
            </a:extLst>
          </p:cNvPr>
          <p:cNvSpPr txBox="1">
            <a:spLocks/>
          </p:cNvSpPr>
          <p:nvPr/>
        </p:nvSpPr>
        <p:spPr>
          <a:xfrm>
            <a:off x="7587574" y="1067183"/>
            <a:ext cx="4519590" cy="1318407"/>
          </a:xfrm>
          <a:prstGeom prst="rect">
            <a:avLst/>
          </a:prstGeom>
        </p:spPr>
        <p:txBody>
          <a:bodyPr vert="horz" lIns="102400" tIns="51200" rIns="102400" bIns="51200" rtlCol="0">
            <a:noAutofit/>
          </a:bodyPr>
          <a:lstStyle>
            <a:lvl1pPr marL="384001" indent="-384001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2002" indent="-320001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002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2003" indent="-256000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4" indent="-256000" algn="l" defTabSz="512001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6005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8006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007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008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dirty="0"/>
              <a:t>The motor works around maximum efficiency when continuously loaded by 75%-100% of its rated power.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104503" y="-62970"/>
            <a:ext cx="890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3) Coordination between motor groups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016665" y="1180529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016665" y="3814960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016665" y="5131163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7B2D24-626F-46D5-8C44-68AB3274D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34600" r="42913" b="10800"/>
          <a:stretch/>
        </p:blipFill>
        <p:spPr>
          <a:xfrm>
            <a:off x="7587574" y="2482257"/>
            <a:ext cx="4519590" cy="381298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BC8EA974-83F1-4BE3-B6FB-4FFACAA86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77" r="6681" b="3018"/>
          <a:stretch/>
        </p:blipFill>
        <p:spPr>
          <a:xfrm flipH="1">
            <a:off x="4011173" y="4041590"/>
            <a:ext cx="3120811" cy="171755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6120EAE-FF38-46BD-9003-C8D4747F7A84}"/>
              </a:ext>
            </a:extLst>
          </p:cNvPr>
          <p:cNvSpPr/>
          <p:nvPr/>
        </p:nvSpPr>
        <p:spPr>
          <a:xfrm>
            <a:off x="2012831" y="2482257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59E7AE-1D1E-4A05-8F45-414BE40B9DC6}"/>
              </a:ext>
            </a:extLst>
          </p:cNvPr>
          <p:cNvSpPr txBox="1"/>
          <p:nvPr/>
        </p:nvSpPr>
        <p:spPr>
          <a:xfrm>
            <a:off x="3230396" y="1393368"/>
            <a:ext cx="39892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</a:rPr>
              <a:t>The motors of different operating load that work together must be coordinated their operational sequence per each motor so that each  motor will operates at the optimum efficiency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-12705" y="1484638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F8FF08-0C14-4A26-AB3E-804B2A205905}"/>
              </a:ext>
            </a:extLst>
          </p:cNvPr>
          <p:cNvSpPr txBox="1"/>
          <p:nvPr/>
        </p:nvSpPr>
        <p:spPr>
          <a:xfrm>
            <a:off x="3160" y="2792832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</a:t>
            </a:r>
          </a:p>
          <a:p>
            <a:pPr algn="r"/>
            <a:endParaRPr lang="en-US" sz="1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965205" y="4134659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-250854" y="5459490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283320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CD543B1-DD9C-4F2A-B83B-1AA874116AD6}"/>
              </a:ext>
            </a:extLst>
          </p:cNvPr>
          <p:cNvSpPr txBox="1">
            <a:spLocks/>
          </p:cNvSpPr>
          <p:nvPr/>
        </p:nvSpPr>
        <p:spPr>
          <a:xfrm>
            <a:off x="5342708" y="1170104"/>
            <a:ext cx="6535499" cy="4844142"/>
          </a:xfrm>
          <a:prstGeom prst="rect">
            <a:avLst/>
          </a:prstGeom>
        </p:spPr>
        <p:txBody>
          <a:bodyPr vert="horz" lIns="102400" tIns="51200" rIns="102400" bIns="51200" rtlCol="0">
            <a:noAutofit/>
          </a:bodyPr>
          <a:lstStyle>
            <a:lvl1pPr marL="384001" indent="-384001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2002" indent="-320001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002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2003" indent="-256000" algn="l" defTabSz="512001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4" indent="-256000" algn="l" defTabSz="512001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6005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8006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007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008" indent="-256000" algn="l" defTabSz="51200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For a group of motors serving a certain load (compressor, pump, chiller), the coordination between motors shall be considered to satisfy the load properly 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Advanced control equipment shall be used, such as sequencers, IPC and CEOS. </a:t>
            </a:r>
            <a:endParaRPr lang="ar-EG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CCD81F-7748-4EF2-8101-222F95371E8F}"/>
              </a:ext>
            </a:extLst>
          </p:cNvPr>
          <p:cNvSpPr/>
          <p:nvPr/>
        </p:nvSpPr>
        <p:spPr>
          <a:xfrm>
            <a:off x="2627454" y="1331094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6808D2-A395-4FE6-A405-5229052F1E4C}"/>
              </a:ext>
            </a:extLst>
          </p:cNvPr>
          <p:cNvSpPr/>
          <p:nvPr/>
        </p:nvSpPr>
        <p:spPr>
          <a:xfrm>
            <a:off x="2616002" y="2633247"/>
            <a:ext cx="1005840" cy="1006997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FB868-924A-49A5-8000-5E4ABC1AE6AD}"/>
              </a:ext>
            </a:extLst>
          </p:cNvPr>
          <p:cNvSpPr/>
          <p:nvPr/>
        </p:nvSpPr>
        <p:spPr>
          <a:xfrm>
            <a:off x="2627454" y="3965525"/>
            <a:ext cx="1005840" cy="100699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F4DF9-434B-4207-A87A-BEBC4AF5C6F7}"/>
              </a:ext>
            </a:extLst>
          </p:cNvPr>
          <p:cNvSpPr/>
          <p:nvPr/>
        </p:nvSpPr>
        <p:spPr>
          <a:xfrm>
            <a:off x="2627454" y="5281728"/>
            <a:ext cx="1005840" cy="100699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CFFF3FE-DAE3-4481-BAD0-061CAD6A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8" t="25083" r="44000" b="35508"/>
          <a:stretch/>
        </p:blipFill>
        <p:spPr>
          <a:xfrm>
            <a:off x="6742627" y="4073735"/>
            <a:ext cx="5105090" cy="241598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CE763A0-EA32-4FAF-AED3-E0A151E0BA91}"/>
              </a:ext>
            </a:extLst>
          </p:cNvPr>
          <p:cNvSpPr/>
          <p:nvPr/>
        </p:nvSpPr>
        <p:spPr>
          <a:xfrm>
            <a:off x="2616303" y="2633032"/>
            <a:ext cx="1005840" cy="1006997"/>
          </a:xfrm>
          <a:prstGeom prst="ellipse">
            <a:avLst/>
          </a:prstGeom>
          <a:solidFill>
            <a:srgbClr val="FF92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EF317-6727-4C1C-A5F3-4683E4044580}"/>
              </a:ext>
            </a:extLst>
          </p:cNvPr>
          <p:cNvSpPr txBox="1"/>
          <p:nvPr/>
        </p:nvSpPr>
        <p:spPr>
          <a:xfrm>
            <a:off x="470621" y="1589142"/>
            <a:ext cx="318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rtl="1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Degree of deployment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F8FF08-0C14-4A26-AB3E-804B2A205905}"/>
              </a:ext>
            </a:extLst>
          </p:cNvPr>
          <p:cNvSpPr txBox="1"/>
          <p:nvPr/>
        </p:nvSpPr>
        <p:spPr>
          <a:xfrm>
            <a:off x="486486" y="2897336"/>
            <a:ext cx="2107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Ease of implementation </a:t>
            </a:r>
          </a:p>
          <a:p>
            <a:pPr algn="r"/>
            <a:endParaRPr lang="en-US" sz="1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7F1784-FB42-4463-9A40-0DD0FB4CEAA3}"/>
              </a:ext>
            </a:extLst>
          </p:cNvPr>
          <p:cNvSpPr txBox="1"/>
          <p:nvPr/>
        </p:nvSpPr>
        <p:spPr>
          <a:xfrm>
            <a:off x="-481879" y="4239163"/>
            <a:ext cx="329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000"/>
              </a:spcBef>
              <a:spcAft>
                <a:spcPts val="600"/>
              </a:spcAft>
            </a:pPr>
            <a:r>
              <a:rPr lang="en-US" sz="1600" b="1" dirty="0"/>
              <a:t>Cost of implementation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D794F9-53F2-465B-9912-1BC7DC8F9184}"/>
              </a:ext>
            </a:extLst>
          </p:cNvPr>
          <p:cNvSpPr txBox="1"/>
          <p:nvPr/>
        </p:nvSpPr>
        <p:spPr>
          <a:xfrm>
            <a:off x="232472" y="5563994"/>
            <a:ext cx="161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Savings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3DD592-0B28-4882-A06F-AA725FE58E0E}"/>
              </a:ext>
            </a:extLst>
          </p:cNvPr>
          <p:cNvSpPr txBox="1"/>
          <p:nvPr/>
        </p:nvSpPr>
        <p:spPr>
          <a:xfrm>
            <a:off x="232472" y="-48614"/>
            <a:ext cx="890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Energy saving in Motor Systems –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3) Coordination between motor groups</a:t>
            </a:r>
          </a:p>
        </p:txBody>
      </p:sp>
    </p:spTree>
    <p:extLst>
      <p:ext uri="{BB962C8B-B14F-4D97-AF65-F5344CB8AC3E}">
        <p14:creationId xmlns:p14="http://schemas.microsoft.com/office/powerpoint/2010/main" val="1483085149"/>
      </p:ext>
    </p:extLst>
  </p:cSld>
  <p:clrMapOvr>
    <a:masterClrMapping/>
  </p:clrMapOvr>
</p:sld>
</file>

<file path=ppt/theme/theme1.xml><?xml version="1.0" encoding="utf-8"?>
<a:theme xmlns:a="http://schemas.openxmlformats.org/drawingml/2006/main" name="motors">
  <a:themeElements>
    <a:clrScheme name="Custom 12">
      <a:dk1>
        <a:srgbClr val="007192"/>
      </a:dk1>
      <a:lt1>
        <a:sysClr val="window" lastClr="FFFFFF"/>
      </a:lt1>
      <a:dk2>
        <a:srgbClr val="69676D"/>
      </a:dk2>
      <a:lt2>
        <a:srgbClr val="C9C2D1"/>
      </a:lt2>
      <a:accent1>
        <a:srgbClr val="007192"/>
      </a:accent1>
      <a:accent2>
        <a:srgbClr val="973C8E"/>
      </a:accent2>
      <a:accent3>
        <a:srgbClr val="007192"/>
      </a:accent3>
      <a:accent4>
        <a:srgbClr val="973C8E"/>
      </a:accent4>
      <a:accent5>
        <a:srgbClr val="69676D"/>
      </a:accent5>
      <a:accent6>
        <a:srgbClr val="973C8E"/>
      </a:accent6>
      <a:hlink>
        <a:srgbClr val="973C8E"/>
      </a:hlink>
      <a:folHlink>
        <a:srgbClr val="973C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12613</TotalTime>
  <Words>2731</Words>
  <Application>Microsoft Office PowerPoint</Application>
  <PresentationFormat>Widescreen</PresentationFormat>
  <Paragraphs>464</Paragraphs>
  <Slides>40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Lato</vt:lpstr>
      <vt:lpstr>Segoe UI</vt:lpstr>
      <vt:lpstr>Wingdings</vt:lpstr>
      <vt:lpstr>motors</vt:lpstr>
      <vt:lpstr>PowerPoint Presentation</vt:lpstr>
      <vt:lpstr>Introduction to EE in Egyptian Industry</vt:lpstr>
      <vt:lpstr>Introduction to EE in Egyptian 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Decree 463/2020</vt:lpstr>
      <vt:lpstr>PowerPoint Presentation</vt:lpstr>
      <vt:lpstr>PowerPoint Presentation</vt:lpstr>
      <vt:lpstr>PowerPoint Presentation</vt:lpstr>
      <vt:lpstr>PowerPoint Presentation</vt:lpstr>
      <vt:lpstr>How to make a replacement decision – To Repair or to Replace dilemma?</vt:lpstr>
      <vt:lpstr>PowerPoint Presentation</vt:lpstr>
      <vt:lpstr>Results - Replacement of IE1 motor by IE3 Motor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Green Financing</vt:lpstr>
      <vt:lpstr>Key Points</vt:lpstr>
      <vt:lpstr>Key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Yahia El-Masry</cp:lastModifiedBy>
  <cp:revision>450</cp:revision>
  <dcterms:created xsi:type="dcterms:W3CDTF">2018-04-24T17:14:44Z</dcterms:created>
  <dcterms:modified xsi:type="dcterms:W3CDTF">2021-10-18T12:58:22Z</dcterms:modified>
</cp:coreProperties>
</file>